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258" r:id="rId2"/>
    <p:sldId id="262" r:id="rId3"/>
    <p:sldId id="265" r:id="rId4"/>
    <p:sldId id="277" r:id="rId5"/>
    <p:sldId id="275" r:id="rId6"/>
    <p:sldId id="563" r:id="rId7"/>
    <p:sldId id="305" r:id="rId8"/>
    <p:sldId id="852" r:id="rId9"/>
    <p:sldId id="266" r:id="rId10"/>
    <p:sldId id="562" r:id="rId11"/>
    <p:sldId id="309" r:id="rId12"/>
    <p:sldId id="310" r:id="rId13"/>
    <p:sldId id="311" r:id="rId14"/>
    <p:sldId id="312" r:id="rId15"/>
    <p:sldId id="313" r:id="rId16"/>
    <p:sldId id="394" r:id="rId17"/>
    <p:sldId id="446" r:id="rId18"/>
    <p:sldId id="314" r:id="rId19"/>
    <p:sldId id="301" r:id="rId20"/>
    <p:sldId id="558" r:id="rId21"/>
    <p:sldId id="559" r:id="rId22"/>
    <p:sldId id="630" r:id="rId23"/>
    <p:sldId id="631" r:id="rId24"/>
    <p:sldId id="561" r:id="rId25"/>
    <p:sldId id="965" r:id="rId26"/>
    <p:sldId id="963" r:id="rId27"/>
    <p:sldId id="964" r:id="rId28"/>
    <p:sldId id="962" r:id="rId29"/>
    <p:sldId id="679" r:id="rId30"/>
    <p:sldId id="797" r:id="rId31"/>
    <p:sldId id="801" r:id="rId32"/>
    <p:sldId id="745" r:id="rId33"/>
    <p:sldId id="316" r:id="rId34"/>
    <p:sldId id="321" r:id="rId35"/>
    <p:sldId id="323" r:id="rId36"/>
    <p:sldId id="326" r:id="rId37"/>
    <p:sldId id="327" r:id="rId38"/>
    <p:sldId id="322" r:id="rId39"/>
    <p:sldId id="325" r:id="rId40"/>
    <p:sldId id="324" r:id="rId41"/>
    <p:sldId id="317" r:id="rId42"/>
    <p:sldId id="747" r:id="rId43"/>
    <p:sldId id="746" r:id="rId44"/>
    <p:sldId id="799" r:id="rId45"/>
    <p:sldId id="800" r:id="rId46"/>
    <p:sldId id="748" r:id="rId47"/>
    <p:sldId id="749" r:id="rId48"/>
    <p:sldId id="336" r:id="rId49"/>
    <p:sldId id="556" r:id="rId50"/>
    <p:sldId id="337" r:id="rId51"/>
    <p:sldId id="338" r:id="rId52"/>
    <p:sldId id="328" r:id="rId53"/>
    <p:sldId id="329" r:id="rId54"/>
    <p:sldId id="920" r:id="rId55"/>
    <p:sldId id="921" r:id="rId56"/>
    <p:sldId id="331" r:id="rId57"/>
    <p:sldId id="334" r:id="rId58"/>
    <p:sldId id="333" r:id="rId59"/>
    <p:sldId id="335" r:id="rId60"/>
    <p:sldId id="549" r:id="rId61"/>
    <p:sldId id="550" r:id="rId62"/>
    <p:sldId id="551" r:id="rId63"/>
    <p:sldId id="552" r:id="rId64"/>
    <p:sldId id="553" r:id="rId65"/>
    <p:sldId id="369" r:id="rId66"/>
    <p:sldId id="370" r:id="rId67"/>
    <p:sldId id="554" r:id="rId68"/>
    <p:sldId id="557" r:id="rId69"/>
    <p:sldId id="267" r:id="rId70"/>
    <p:sldId id="341" r:id="rId71"/>
    <p:sldId id="342" r:id="rId72"/>
    <p:sldId id="537" r:id="rId73"/>
    <p:sldId id="538" r:id="rId74"/>
    <p:sldId id="513" r:id="rId75"/>
    <p:sldId id="514" r:id="rId76"/>
    <p:sldId id="947" r:id="rId77"/>
    <p:sldId id="953" r:id="rId78"/>
    <p:sldId id="954" r:id="rId79"/>
    <p:sldId id="955" r:id="rId80"/>
    <p:sldId id="566" r:id="rId81"/>
    <p:sldId id="270" r:id="rId82"/>
    <p:sldId id="320" r:id="rId83"/>
    <p:sldId id="278" r:id="rId84"/>
    <p:sldId id="966" r:id="rId85"/>
    <p:sldId id="961" r:id="rId86"/>
    <p:sldId id="536" r:id="rId8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16C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69" d="100"/>
          <a:sy n="69" d="100"/>
        </p:scale>
        <p:origin x="-522"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2016/7/28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76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79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9226" name="图片 9225"/>
          <p:cNvPicPr>
            <a:picLocks noChangeAspect="1"/>
          </p:cNvPicPr>
          <p:nvPr/>
        </p:nvPicPr>
        <p:blipFill>
          <a:blip r:embed="rId2"/>
          <a:srcRect/>
          <a:stretch>
            <a:fillRect/>
          </a:stretch>
        </p:blipFill>
        <p:spPr>
          <a:xfrm>
            <a:off x="0" y="0"/>
            <a:ext cx="12226916" cy="6867525"/>
          </a:xfrm>
          <a:prstGeom prst="rect">
            <a:avLst/>
          </a:prstGeom>
          <a:noFill/>
          <a:ln w="9525">
            <a:noFill/>
            <a:miter/>
          </a:ln>
        </p:spPr>
      </p:pic>
      <p:sp>
        <p:nvSpPr>
          <p:cNvPr id="9220" name="Text Placeholder 2"/>
          <p:cNvSpPr>
            <a:spLocks noGrp="1"/>
          </p:cNvSpPr>
          <p:nvPr>
            <p:ph type="subTitle" idx="1"/>
          </p:nvPr>
        </p:nvSpPr>
        <p:spPr>
          <a:xfrm>
            <a:off x="915750" y="3468688"/>
            <a:ext cx="8067161" cy="479425"/>
          </a:xfrm>
          <a:prstGeom prst="rect">
            <a:avLst/>
          </a:prstGeom>
          <a:noFill/>
          <a:ln w="9525">
            <a:noFill/>
            <a:miter/>
          </a:ln>
        </p:spPr>
        <p:txBody>
          <a:bodyPr anchor="t"/>
          <a:lstStyle>
            <a:lvl1pPr marL="0" lvl="0" indent="0" algn="ctr">
              <a:buNone/>
              <a:defRPr kern="1200"/>
            </a:lvl1pPr>
            <a:lvl2pPr marL="0" lvl="1" indent="0" algn="ctr">
              <a:buNone/>
              <a:defRPr kern="1200"/>
            </a:lvl2pPr>
            <a:lvl3pPr marL="914400" lvl="2" indent="-914400" algn="ctr">
              <a:buNone/>
              <a:defRPr kern="1200"/>
            </a:lvl3pPr>
            <a:lvl4pPr marL="1370965" lvl="3" indent="-1370965" algn="ctr">
              <a:buNone/>
              <a:defRPr kern="1200"/>
            </a:lvl4pPr>
            <a:lvl5pPr marL="1828165" lvl="4" indent="-1828165" algn="ctr">
              <a:buNone/>
              <a:defRPr kern="1200"/>
            </a:lvl5pPr>
          </a:lstStyle>
          <a:p>
            <a:pPr lvl="0"/>
            <a:r>
              <a:rPr lang="zh-CN" altLang="en-US" dirty="0"/>
              <a:t>单击此处编辑母版副标题样式</a:t>
            </a:r>
          </a:p>
        </p:txBody>
      </p:sp>
      <p:sp>
        <p:nvSpPr>
          <p:cNvPr id="4" name="Date Placeholder 3"/>
          <p:cNvSpPr>
            <a:spLocks noGrp="1"/>
          </p:cNvSpPr>
          <p:nvPr>
            <p:ph type="dt" sz="half" idx="2"/>
          </p:nvPr>
        </p:nvSpPr>
        <p:spPr>
          <a:xfrm>
            <a:off x="609441" y="6381750"/>
            <a:ext cx="2845647" cy="476250"/>
          </a:xfrm>
          <a:prstGeom prst="rect">
            <a:avLst/>
          </a:prstGeom>
        </p:spPr>
        <p:txBody>
          <a:bodyPr vert="horz" lIns="91440" tIns="45720" rIns="91440" bIns="45720" rtlCol="0" anchor="ctr"/>
          <a:lstStyle/>
          <a:p>
            <a:fld id="{82F288E0-7875-42C4-84C8-98DBBD3BF4D2}" type="datetimeFigureOut">
              <a:rPr lang="zh-CN" altLang="en-US" smtClean="0"/>
              <a:pPr/>
              <a:t>2016/7/28</a:t>
            </a:fld>
            <a:endParaRPr lang="zh-CN" altLang="en-US"/>
          </a:p>
        </p:txBody>
      </p:sp>
      <p:sp>
        <p:nvSpPr>
          <p:cNvPr id="5" name="Footer Placeholder 4"/>
          <p:cNvSpPr>
            <a:spLocks noGrp="1"/>
          </p:cNvSpPr>
          <p:nvPr>
            <p:ph type="ftr" sz="quarter" idx="3"/>
          </p:nvPr>
        </p:nvSpPr>
        <p:spPr>
          <a:xfrm>
            <a:off x="4166103" y="6381750"/>
            <a:ext cx="3859795" cy="476250"/>
          </a:xfrm>
          <a:prstGeom prst="rect">
            <a:avLst/>
          </a:prstGeom>
        </p:spPr>
        <p:txBody>
          <a:bodyPr vert="horz" lIns="91440" tIns="45720" rIns="91440" bIns="45720" rtlCol="0" anchor="ctr"/>
          <a:lstStyle/>
          <a:p>
            <a:endParaRPr lang="zh-CN" altLang="en-US"/>
          </a:p>
        </p:txBody>
      </p:sp>
      <p:sp>
        <p:nvSpPr>
          <p:cNvPr id="6" name="Slide Number Placeholder 5"/>
          <p:cNvSpPr>
            <a:spLocks noGrp="1"/>
          </p:cNvSpPr>
          <p:nvPr>
            <p:ph type="sldNum" sz="quarter" idx="4"/>
          </p:nvPr>
        </p:nvSpPr>
        <p:spPr>
          <a:xfrm>
            <a:off x="8736913" y="6381750"/>
            <a:ext cx="2845647" cy="476250"/>
          </a:xfrm>
          <a:prstGeom prst="rect">
            <a:avLst/>
          </a:prstGeom>
        </p:spPr>
        <p:txBody>
          <a:bodyPr vert="horz" lIns="91440" tIns="45720" rIns="91440" bIns="45720" rtlCol="0" anchor="ctr"/>
          <a:lstStyle/>
          <a:p>
            <a:fld id="{7D9BB5D0-35E4-459D-AEF3-FE4D7C45CC19}" type="slidenum">
              <a:rPr lang="zh-CN" altLang="en-US" smtClean="0"/>
              <a:pPr/>
              <a:t>‹#›</a:t>
            </a:fld>
            <a:endParaRPr lang="zh-CN" altLang="en-US"/>
          </a:p>
        </p:txBody>
      </p:sp>
      <p:sp>
        <p:nvSpPr>
          <p:cNvPr id="9224" name="Title Placeholder 1"/>
          <p:cNvSpPr>
            <a:spLocks noGrp="1"/>
          </p:cNvSpPr>
          <p:nvPr>
            <p:ph type="ctrTitle"/>
          </p:nvPr>
        </p:nvSpPr>
        <p:spPr>
          <a:xfrm>
            <a:off x="914162" y="2470150"/>
            <a:ext cx="8038595" cy="828675"/>
          </a:xfrm>
          <a:prstGeom prst="rect">
            <a:avLst/>
          </a:prstGeom>
          <a:noFill/>
          <a:ln w="9525">
            <a:noFill/>
            <a:miter/>
          </a:ln>
        </p:spPr>
        <p:txBody>
          <a:bodyPr anchor="b"/>
          <a:lstStyle>
            <a:lvl1pPr lvl="0" algn="ctr">
              <a:defRPr sz="3600" kern="1200"/>
            </a:lvl1pPr>
          </a:lstStyle>
          <a:p>
            <a:pPr lvl="0"/>
            <a:r>
              <a:rPr lang="zh-CN" altLang="en-US" dirty="0"/>
              <a:t>单击此处编辑母版标题样式</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1971" y="365125"/>
            <a:ext cx="1971162"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486" y="365125"/>
            <a:ext cx="579921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spcBef>
                <a:spcPct val="0"/>
              </a:spcBef>
              <a:spcAft>
                <a:spcPct val="0"/>
              </a:spcAft>
              <a:buClrTx/>
              <a:buSzTx/>
              <a:buFontTx/>
              <a:buNone/>
              <a:defRPr/>
            </a:pPr>
            <a:fld id="{2D5000E6-2B0E-4786-81D9-F28957EFA8DD}" type="datetimeFigureOut">
              <a:rPr kumimoji="0" lang="zh-CN" altLang="en-US" sz="900" b="0" i="0" u="none" strike="noStrike" kern="1200" cap="none" spc="0" normalizeH="0" baseline="0" noProof="0">
                <a:ln>
                  <a:noFill/>
                </a:ln>
                <a:solidFill>
                  <a:schemeClr val="tx1">
                    <a:tint val="75000"/>
                  </a:schemeClr>
                </a:solidFill>
                <a:effectLst/>
                <a:uLnTx/>
                <a:uFillTx/>
                <a:latin typeface="Calibri" pitchFamily="34" charset="0"/>
                <a:ea typeface="宋体" pitchFamily="2" charset="-122"/>
                <a:cs typeface="+mn-cs"/>
              </a:rPr>
              <a:pPr marL="0" marR="0" lvl="0" indent="0" algn="l" defTabSz="914400" rtl="0" eaLnBrk="0" fontAlgn="base" latinLnBrk="0" hangingPunct="0">
                <a:spcBef>
                  <a:spcPct val="0"/>
                </a:spcBef>
                <a:spcAft>
                  <a:spcPct val="0"/>
                </a:spcAft>
                <a:buClrTx/>
                <a:buSzTx/>
                <a:buFontTx/>
                <a:buNone/>
                <a:defRPr/>
              </a:pPr>
              <a:t>2016/7/28</a:t>
            </a:fld>
            <a:endParaRPr kumimoji="0" lang="zh-CN" altLang="en-US" sz="900" b="0" i="0" u="none" strike="noStrike" kern="1200" cap="none" spc="0" normalizeH="0" baseline="0" noProof="0">
              <a:ln>
                <a:noFill/>
              </a:ln>
              <a:solidFill>
                <a:schemeClr val="tx1">
                  <a:tint val="75000"/>
                </a:schemeClr>
              </a:solidFill>
              <a:effectLst/>
              <a:uLnTx/>
              <a:uFillTx/>
              <a:latin typeface="Calibri" pitchFamily="34" charset="0"/>
              <a:ea typeface="宋体"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itchFamily="34" charset="0"/>
              <a:ea typeface="宋体"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0" fontAlgn="base" latinLnBrk="0" hangingPunct="0">
              <a:spcBef>
                <a:spcPct val="0"/>
              </a:spcBef>
              <a:spcAft>
                <a:spcPct val="0"/>
              </a:spcAft>
              <a:buClrTx/>
              <a:buSzTx/>
              <a:buFontTx/>
              <a:buNone/>
              <a:defRPr/>
            </a:pPr>
            <a:fld id="{EAF84B6C-A6DE-44E6-A28B-5F2249515513}" type="slidenum">
              <a:rPr kumimoji="0" lang="zh-CN" altLang="en-US" sz="900" b="0" i="0" u="none" strike="noStrike" kern="1200" cap="none" spc="0" normalizeH="0" baseline="0" noProof="0">
                <a:ln>
                  <a:noFill/>
                </a:ln>
                <a:solidFill>
                  <a:schemeClr val="tx1">
                    <a:tint val="75000"/>
                  </a:schemeClr>
                </a:solidFill>
                <a:effectLst/>
                <a:uLnTx/>
                <a:uFillTx/>
                <a:latin typeface="Calibri" pitchFamily="34" charset="0"/>
                <a:ea typeface="宋体" pitchFamily="2" charset="-122"/>
                <a:cs typeface="+mn-cs"/>
              </a:rPr>
              <a:pPr marL="0" marR="0" lvl="0" indent="0" algn="r" defTabSz="914400" rtl="0" eaLnBrk="0" fontAlgn="base" latinLnBrk="0" hangingPunct="0">
                <a:spcBef>
                  <a:spcPct val="0"/>
                </a:spcBef>
                <a:spcAft>
                  <a:spcPct val="0"/>
                </a:spcAft>
                <a:buClrTx/>
                <a:buSzTx/>
                <a:buFontTx/>
                <a:buNone/>
                <a:defRPr/>
              </a:pPr>
              <a:t>‹#›</a:t>
            </a:fld>
            <a:endParaRPr kumimoji="0" lang="zh-CN" altLang="en-US" sz="900" b="0" i="0" u="none" strike="noStrike" kern="1200" cap="none" spc="0" normalizeH="0" baseline="0" noProof="0">
              <a:ln>
                <a:noFill/>
              </a:ln>
              <a:solidFill>
                <a:schemeClr val="tx1">
                  <a:tint val="75000"/>
                </a:schemeClr>
              </a:solidFill>
              <a:effectLst/>
              <a:uLnTx/>
              <a:uFillTx/>
              <a:latin typeface="Calibri" pitchFamily="34" charset="0"/>
              <a:ea typeface="宋体" pitchFamily="2" charset="-122"/>
              <a:cs typeface="+mn-cs"/>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2016/7/28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726" y="2786742"/>
            <a:ext cx="7884647" cy="1070339"/>
          </a:xfrm>
        </p:spPr>
        <p:txBody>
          <a:bodyPr anchor="b"/>
          <a:lstStyle>
            <a:lvl1pPr>
              <a:defRPr sz="4800">
                <a:solidFill>
                  <a:schemeClr val="accent4">
                    <a:lumMod val="7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726" y="3884069"/>
            <a:ext cx="7884647" cy="1500187"/>
          </a:xfrm>
        </p:spPr>
        <p:txBody>
          <a:bodyPr/>
          <a:lstStyle>
            <a:lvl1pPr marL="0" indent="0">
              <a:buNone/>
              <a:defRPr sz="24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0965"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2016/7/28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486" y="1825625"/>
            <a:ext cx="3885188"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7945" y="1825625"/>
            <a:ext cx="3885188"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2016/7/28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677" y="365126"/>
            <a:ext cx="7884647"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678" y="1681163"/>
            <a:ext cx="3867333" cy="82391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678" y="2505075"/>
            <a:ext cx="386733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7945" y="1681163"/>
            <a:ext cx="3886379" cy="82391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7945" y="2505075"/>
            <a:ext cx="3886379"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2016/7/28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2016/7/28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677" y="457200"/>
            <a:ext cx="2948410"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6379" y="987426"/>
            <a:ext cx="462794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677" y="2057400"/>
            <a:ext cx="2948410" cy="3811588"/>
          </a:xfr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2016/7/28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677" y="457200"/>
            <a:ext cx="2948410"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6379" y="987426"/>
            <a:ext cx="4627945"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pPr marL="0" marR="0" lvl="0" indent="0" algn="l" defTabSz="914400" rtl="0" eaLnBrk="1" latinLnBrk="0" hangingPunct="1">
              <a:lnSpc>
                <a:spcPct val="90000"/>
              </a:lnSpc>
              <a:spcBef>
                <a:spcPts val="1800"/>
              </a:spcBef>
              <a:spcAft>
                <a:spcPts val="0"/>
              </a:spcAft>
              <a:buClr>
                <a:schemeClr val="accent2">
                  <a:lumMod val="75000"/>
                </a:schemeClr>
              </a:buClr>
              <a:buSzPct val="80000"/>
              <a:buFont typeface="Wingdings" pitchFamily="2" charset="2"/>
              <a:buNone/>
              <a:defRPr/>
            </a:pPr>
            <a:r>
              <a:rPr kumimoji="0" lang="zh-CN" altLang="en-US" sz="3200" b="0" i="0" u="none" strike="noStrike" kern="1200" cap="none" spc="0" normalizeH="0" baseline="0" noProof="0" smtClean="0">
                <a:ln>
                  <a:noFill/>
                </a:ln>
                <a:solidFill>
                  <a:schemeClr val="accent2">
                    <a:lumMod val="75000"/>
                  </a:schemeClr>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accent2">
                  <a:lumMod val="75000"/>
                </a:schemeClr>
              </a:solidFill>
              <a:effectLst/>
              <a:uLnTx/>
              <a:uFillTx/>
              <a:latin typeface="+mn-lt"/>
              <a:ea typeface="+mn-ea"/>
              <a:cs typeface="+mn-cs"/>
            </a:endParaRPr>
          </a:p>
        </p:txBody>
      </p:sp>
      <p:sp>
        <p:nvSpPr>
          <p:cNvPr id="4" name="Text Placeholder 3"/>
          <p:cNvSpPr>
            <a:spLocks noGrp="1"/>
          </p:cNvSpPr>
          <p:nvPr>
            <p:ph type="body" sz="half" idx="2"/>
          </p:nvPr>
        </p:nvSpPr>
        <p:spPr>
          <a:xfrm>
            <a:off x="629677" y="2057400"/>
            <a:ext cx="2948410" cy="3811588"/>
          </a:xfr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2016/7/28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2016/7/28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33" name="图片 1032"/>
          <p:cNvPicPr>
            <a:picLocks noChangeAspect="1"/>
          </p:cNvPicPr>
          <p:nvPr/>
        </p:nvPicPr>
        <p:blipFill>
          <a:blip r:embed="rId13"/>
          <a:srcRect/>
          <a:stretch>
            <a:fillRect/>
          </a:stretch>
        </p:blipFill>
        <p:spPr>
          <a:xfrm>
            <a:off x="0" y="0"/>
            <a:ext cx="12190413" cy="6867525"/>
          </a:xfrm>
          <a:prstGeom prst="rect">
            <a:avLst/>
          </a:prstGeom>
          <a:noFill/>
          <a:ln w="9525">
            <a:noFill/>
            <a:miter/>
          </a:ln>
        </p:spPr>
      </p:pic>
      <p:sp>
        <p:nvSpPr>
          <p:cNvPr id="8" name="矩形 7"/>
          <p:cNvSpPr/>
          <p:nvPr/>
        </p:nvSpPr>
        <p:spPr>
          <a:xfrm>
            <a:off x="6261058" y="2924175"/>
            <a:ext cx="5930943" cy="34956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sp>
        <p:nvSpPr>
          <p:cNvPr id="1028" name="Text Placeholder 2"/>
          <p:cNvSpPr>
            <a:spLocks noGrp="1"/>
          </p:cNvSpPr>
          <p:nvPr>
            <p:ph type="body" idx="1"/>
          </p:nvPr>
        </p:nvSpPr>
        <p:spPr>
          <a:xfrm>
            <a:off x="755453" y="1338263"/>
            <a:ext cx="10679507" cy="5018087"/>
          </a:xfrm>
          <a:prstGeom prst="rect">
            <a:avLst/>
          </a:prstGeom>
          <a:noFill/>
          <a:ln w="9525">
            <a:noFill/>
            <a:miter/>
          </a:ln>
        </p:spPr>
        <p:txBody>
          <a:bodyPr/>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7982" y="6492875"/>
            <a:ext cx="2744073" cy="365125"/>
          </a:xfrm>
          <a:prstGeom prst="rect">
            <a:avLst/>
          </a:prstGeom>
        </p:spPr>
        <p:txBody>
          <a:bodyPr vert="horz" lIns="91440" tIns="45720" rIns="91440" bIns="45720" rtlCol="0" anchor="ctr"/>
          <a:lstStyle/>
          <a:p>
            <a:fld id="{82F288E0-7875-42C4-84C8-98DBBD3BF4D2}" type="datetimeFigureOut">
              <a:rPr lang="zh-CN" altLang="en-US" smtClean="0"/>
              <a:pPr/>
              <a:t>2016/7/28</a:t>
            </a:fld>
            <a:endParaRPr lang="zh-CN" altLang="en-US"/>
          </a:p>
        </p:txBody>
      </p:sp>
      <p:sp>
        <p:nvSpPr>
          <p:cNvPr id="5" name="Footer Placeholder 4"/>
          <p:cNvSpPr>
            <a:spLocks noGrp="1"/>
          </p:cNvSpPr>
          <p:nvPr>
            <p:ph type="ftr" sz="quarter" idx="3"/>
          </p:nvPr>
        </p:nvSpPr>
        <p:spPr>
          <a:xfrm>
            <a:off x="4039136" y="6492875"/>
            <a:ext cx="4113729" cy="365125"/>
          </a:xfrm>
          <a:prstGeom prst="rect">
            <a:avLst/>
          </a:prstGeom>
        </p:spPr>
        <p:txBody>
          <a:bodyPr vert="horz" lIns="91440" tIns="45720" rIns="91440" bIns="45720" rtlCol="0" anchor="ctr"/>
          <a:lstStyle/>
          <a:p>
            <a:endParaRPr lang="zh-CN" altLang="en-US"/>
          </a:p>
        </p:txBody>
      </p:sp>
      <p:sp>
        <p:nvSpPr>
          <p:cNvPr id="6" name="Slide Number Placeholder 5"/>
          <p:cNvSpPr>
            <a:spLocks noGrp="1"/>
          </p:cNvSpPr>
          <p:nvPr>
            <p:ph type="sldNum" sz="quarter" idx="4"/>
          </p:nvPr>
        </p:nvSpPr>
        <p:spPr>
          <a:xfrm>
            <a:off x="8609946" y="6492875"/>
            <a:ext cx="2744073" cy="365125"/>
          </a:xfrm>
          <a:prstGeom prst="rect">
            <a:avLst/>
          </a:prstGeom>
        </p:spPr>
        <p:txBody>
          <a:bodyPr vert="horz" lIns="91440" tIns="45720" rIns="91440" bIns="45720" rtlCol="0" anchor="ctr"/>
          <a:lstStyle/>
          <a:p>
            <a:fld id="{7D9BB5D0-35E4-459D-AEF3-FE4D7C45CC19}" type="slidenum">
              <a:rPr lang="zh-CN" altLang="en-US" smtClean="0"/>
              <a:pPr/>
              <a:t>‹#›</a:t>
            </a:fld>
            <a:endParaRPr lang="zh-CN" altLang="en-US"/>
          </a:p>
        </p:txBody>
      </p:sp>
      <p:sp>
        <p:nvSpPr>
          <p:cNvPr id="1032" name="Title Placeholder 1"/>
          <p:cNvSpPr>
            <a:spLocks noGrp="1"/>
          </p:cNvSpPr>
          <p:nvPr>
            <p:ph type="title"/>
          </p:nvPr>
        </p:nvSpPr>
        <p:spPr>
          <a:xfrm>
            <a:off x="1942594" y="368300"/>
            <a:ext cx="9492366" cy="601663"/>
          </a:xfrm>
          <a:prstGeom prst="rect">
            <a:avLst/>
          </a:prstGeom>
          <a:noFill/>
          <a:ln w="9525">
            <a:noFill/>
            <a:miter/>
          </a:ln>
        </p:spPr>
        <p:txBody>
          <a:bodyPr anchor="b"/>
          <a:lstStyle/>
          <a:p>
            <a:pPr lvl="0"/>
            <a:r>
              <a:rPr lang="zh-CN" altLang="en-US" dirty="0"/>
              <a:t>单击此处编辑母版标题样式</a:t>
            </a:r>
            <a:endParaRPr lang="en-US" altLang="x-none"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3200" kern="1200">
          <a:solidFill>
            <a:schemeClr val="accent1">
              <a:lumMod val="75000"/>
            </a:schemeClr>
          </a:solidFill>
          <a:latin typeface="+mj-lt"/>
          <a:ea typeface="+mj-ea"/>
          <a:cs typeface="+mj-cs"/>
        </a:defRPr>
      </a:lvl1pPr>
    </p:titleStyle>
    <p:bodyStyle>
      <a:lvl1pPr marL="357505" indent="-356870" algn="l" defTabSz="914400" rtl="0" eaLnBrk="1" latinLnBrk="0" hangingPunct="1">
        <a:lnSpc>
          <a:spcPct val="90000"/>
        </a:lnSpc>
        <a:spcBef>
          <a:spcPts val="1800"/>
        </a:spcBef>
        <a:buClr>
          <a:schemeClr val="accent2">
            <a:lumMod val="75000"/>
          </a:schemeClr>
        </a:buClr>
        <a:buSzPct val="80000"/>
        <a:buFont typeface="Wingdings" pitchFamily="2" charset="2"/>
        <a:buChar char=""/>
        <a:defRPr sz="2000" kern="1200">
          <a:solidFill>
            <a:schemeClr val="accent2">
              <a:lumMod val="75000"/>
            </a:schemeClr>
          </a:solidFill>
          <a:latin typeface="+mn-lt"/>
          <a:ea typeface="+mn-ea"/>
          <a:cs typeface="+mn-cs"/>
        </a:defRPr>
      </a:lvl1pPr>
      <a:lvl2pPr marL="357505" indent="-356870" algn="l" defTabSz="914400" rtl="0" eaLnBrk="1" latinLnBrk="0" hangingPunct="1">
        <a:lnSpc>
          <a:spcPct val="130000"/>
        </a:lnSpc>
        <a:spcBef>
          <a:spcPts val="0"/>
        </a:spcBef>
        <a:buFont typeface="Calibri" pitchFamily="34" charset="0"/>
        <a:buChar char=" "/>
        <a:defRPr sz="1600" kern="1200">
          <a:solidFill>
            <a:schemeClr val="bg1">
              <a:lumMod val="50000"/>
            </a:schemeClr>
          </a:solidFill>
          <a:latin typeface="+mn-lt"/>
          <a:ea typeface="+mn-ea"/>
          <a:cs typeface="+mn-cs"/>
        </a:defRPr>
      </a:lvl2pPr>
      <a:lvl3pPr marL="1143000" indent="-227965" algn="l" defTabSz="914400" rtl="0" eaLnBrk="1" latinLnBrk="0" hangingPunct="1">
        <a:lnSpc>
          <a:spcPct val="90000"/>
        </a:lnSpc>
        <a:spcBef>
          <a:spcPts val="500"/>
        </a:spcBef>
        <a:buFont typeface="Arial" pitchFamily="34" charset="0"/>
        <a:buChar char="•"/>
        <a:defRPr sz="2000" kern="1200">
          <a:solidFill>
            <a:schemeClr val="bg1">
              <a:lumMod val="50000"/>
            </a:schemeClr>
          </a:solidFill>
          <a:latin typeface="+mn-lt"/>
          <a:ea typeface="+mn-ea"/>
          <a:cs typeface="+mn-cs"/>
        </a:defRPr>
      </a:lvl3pPr>
      <a:lvl4pPr marL="1599565" indent="-227965" algn="l" defTabSz="914400" rtl="0" eaLnBrk="1" latinLnBrk="0" hangingPunct="1">
        <a:lnSpc>
          <a:spcPct val="90000"/>
        </a:lnSpc>
        <a:spcBef>
          <a:spcPts val="500"/>
        </a:spcBef>
        <a:buFont typeface="Arial" pitchFamily="34" charset="0"/>
        <a:buChar char="•"/>
        <a:defRPr sz="1800" kern="1200">
          <a:solidFill>
            <a:schemeClr val="bg1">
              <a:lumMod val="50000"/>
            </a:schemeClr>
          </a:solidFill>
          <a:latin typeface="+mn-lt"/>
          <a:ea typeface="+mn-ea"/>
          <a:cs typeface="+mn-cs"/>
        </a:defRPr>
      </a:lvl4pPr>
      <a:lvl5pPr marL="2056765" indent="-227965" algn="l" defTabSz="914400" rtl="0" eaLnBrk="1" latinLnBrk="0" hangingPunct="1">
        <a:lnSpc>
          <a:spcPct val="90000"/>
        </a:lnSpc>
        <a:spcBef>
          <a:spcPts val="500"/>
        </a:spcBef>
        <a:buFont typeface="Arial" pitchFamily="34" charset="0"/>
        <a:buChar char="•"/>
        <a:defRPr sz="1800" kern="1200">
          <a:solidFill>
            <a:schemeClr val="bg1">
              <a:lumMod val="50000"/>
            </a:schemeClr>
          </a:solidFill>
          <a:latin typeface="+mn-lt"/>
          <a:ea typeface="+mn-ea"/>
          <a:cs typeface="+mn-cs"/>
        </a:defRPr>
      </a:lvl5pPr>
      <a:lvl6pPr marL="251396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16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836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4930"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20013;&#26085;&#22269;&#27665;&#22320;&#38663;&#34920;&#29616;.ppt" TargetMode="Externa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baike.so.com/doc/6083025.html" TargetMode="External"/><Relationship Id="rId2" Type="http://schemas.openxmlformats.org/officeDocument/2006/relationships/hyperlink" Target="http://baike.so.com/doc/4513594.html" TargetMode="External"/><Relationship Id="rId1" Type="http://schemas.openxmlformats.org/officeDocument/2006/relationships/slideLayout" Target="../slideLayouts/slideLayout11.xml"/><Relationship Id="rId4" Type="http://schemas.openxmlformats.org/officeDocument/2006/relationships/hyperlink" Target="http://baike.so.com/doc/5356566.html"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G:/&#26412;&#22320;&#30913;&#30424;&#65288;&#23433;&#20840;&#12289;&#23478;&#24237;&#25945;&#32946;&#65289;/&#23433;&#20840;&#22521;&#35757;&#35838;&#20214;/http:/photocdn.sohu.com/20111011/Img321769920.jpg" TargetMode="External"/><Relationship Id="rId2" Type="http://schemas.openxmlformats.org/officeDocument/2006/relationships/image" Target="../media/image48.jpe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jpeg"/></Relationships>
</file>

<file path=ppt/slides/_rels/slide5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hyperlink" Target="file:///E:\G&#23433;&#20840;%20(G)\&#20843;&#24180;&#32423;&#23433;&#20840;&#35838;\&#19978;&#28023;.doc" TargetMode="External"/><Relationship Id="rId7" Type="http://schemas.openxmlformats.org/officeDocument/2006/relationships/image" Target="../media/image58.png"/><Relationship Id="rId2" Type="http://schemas.openxmlformats.org/officeDocument/2006/relationships/hyperlink" Target="&#19978;&#28023;.doc" TargetMode="Externa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1.jpeg"/></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1.jpe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1.jpeg"/></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51.jpeg"/></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51.jpeg"/></Relationships>
</file>

<file path=ppt/slides/_rels/slide5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6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7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notesSlide" Target="../notesSlides/notesSlide1.xml"/></Relationships>
</file>

<file path=ppt/slides/_rels/slide7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11.xml"/><Relationship Id="rId4" Type="http://schemas.openxmlformats.org/officeDocument/2006/relationships/image" Target="../media/image79.jpeg"/></Relationships>
</file>

<file path=ppt/slides/_rels/slide7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Layout" Target="../slideLayouts/slideLayout11.xml"/><Relationship Id="rId4" Type="http://schemas.openxmlformats.org/officeDocument/2006/relationships/image" Target="../media/image82.jpeg"/></Relationships>
</file>

<file path=ppt/slides/_rels/slide79.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939665" y="4827270"/>
            <a:ext cx="3366770" cy="479425"/>
          </a:xfrm>
        </p:spPr>
        <p:txBody>
          <a:bodyPr/>
          <a:lstStyle/>
          <a:p>
            <a:r>
              <a:rPr lang="zh-CN" altLang="en-US" sz="3600" b="1">
                <a:sym typeface="+mn-ea"/>
              </a:rPr>
              <a:t>戴兴华</a:t>
            </a:r>
            <a:endParaRPr lang="zh-CN" altLang="en-US" sz="3600" b="1"/>
          </a:p>
          <a:p>
            <a:endParaRPr lang="zh-CN" altLang="en-US" sz="3600" b="1"/>
          </a:p>
        </p:txBody>
      </p:sp>
      <p:sp>
        <p:nvSpPr>
          <p:cNvPr id="7" name="标题 6"/>
          <p:cNvSpPr>
            <a:spLocks noGrp="1"/>
          </p:cNvSpPr>
          <p:nvPr>
            <p:ph type="ctrTitle"/>
          </p:nvPr>
        </p:nvSpPr>
        <p:spPr>
          <a:xfrm>
            <a:off x="848360" y="1008380"/>
            <a:ext cx="8038465" cy="2545080"/>
          </a:xfrm>
        </p:spPr>
        <p:txBody>
          <a:bodyPr/>
          <a:lstStyle/>
          <a:p>
            <a:r>
              <a:rPr lang="zh-CN" altLang="en-US" sz="4800" b="1">
                <a:solidFill>
                  <a:srgbClr val="0070C0"/>
                </a:solidFill>
                <a:sym typeface="+mn-ea"/>
              </a:rPr>
              <a:t>安全</a:t>
            </a:r>
            <a:r>
              <a:rPr lang="zh-CN" altLang="en-US" sz="4800" b="1">
                <a:solidFill>
                  <a:srgbClr val="0070C0"/>
                </a:solidFill>
              </a:rPr>
              <a:t>必备自护自救技能  </a:t>
            </a:r>
            <a:r>
              <a:rPr lang="zh-CN" altLang="en-US" sz="4000" b="1">
                <a:solidFill>
                  <a:srgbClr val="0070C0"/>
                </a:solidFill>
              </a:rPr>
              <a:t> </a:t>
            </a:r>
            <a:br>
              <a:rPr lang="zh-CN" altLang="en-US" sz="4000" b="1">
                <a:solidFill>
                  <a:srgbClr val="0070C0"/>
                </a:solidFill>
              </a:rPr>
            </a:br>
            <a:r>
              <a:rPr lang="zh-CN" altLang="en-US" sz="4000" b="1">
                <a:solidFill>
                  <a:srgbClr val="0070C0"/>
                </a:solidFill>
              </a:rPr>
              <a:t/>
            </a:r>
            <a:br>
              <a:rPr lang="zh-CN" altLang="en-US" sz="4000" b="1">
                <a:solidFill>
                  <a:srgbClr val="0070C0"/>
                </a:solidFill>
              </a:rPr>
            </a:br>
            <a:endParaRPr lang="zh-CN" altLang="en-US" sz="2400" b="1">
              <a:solidFill>
                <a:srgbClr val="0070C0"/>
              </a:solidFill>
            </a:endParaRPr>
          </a:p>
        </p:txBody>
      </p:sp>
      <p:pic>
        <p:nvPicPr>
          <p:cNvPr id="3" name="图片 2"/>
          <p:cNvPicPr>
            <a:picLocks noChangeAspect="1"/>
          </p:cNvPicPr>
          <p:nvPr/>
        </p:nvPicPr>
        <p:blipFill>
          <a:blip r:embed="rId2" cstate="print"/>
          <a:srcRect l="8834" t="3827" r="13197" b="4077"/>
          <a:stretch>
            <a:fillRect/>
          </a:stretch>
        </p:blipFill>
        <p:spPr>
          <a:xfrm>
            <a:off x="9034145" y="4897120"/>
            <a:ext cx="471170" cy="557530"/>
          </a:xfrm>
          <a:prstGeom prst="ellipse">
            <a:avLst/>
          </a:prstGeom>
        </p:spPr>
      </p:pic>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1</a:t>
            </a:fld>
            <a:endParaRPr lang="en-US" altLang="x-none" sz="1200" dirty="0">
              <a:solidFill>
                <a:srgbClr val="0C61AE"/>
              </a:solidFill>
              <a:latin typeface="Arial" charset="0"/>
              <a:ea typeface="宋体"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2084705" y="1126490"/>
            <a:ext cx="7737475" cy="5158740"/>
          </a:xfrm>
          <a:prstGeom prst="rect">
            <a:avLst/>
          </a:prstGeom>
        </p:spPr>
      </p:pic>
      <p:sp>
        <p:nvSpPr>
          <p:cNvPr id="2" name="文本框 1"/>
          <p:cNvSpPr txBox="1"/>
          <p:nvPr/>
        </p:nvSpPr>
        <p:spPr>
          <a:xfrm>
            <a:off x="1350645" y="318770"/>
            <a:ext cx="894080" cy="541020"/>
          </a:xfrm>
          <a:prstGeom prst="rect">
            <a:avLst/>
          </a:prstGeom>
          <a:noFill/>
        </p:spPr>
        <p:txBody>
          <a:bodyPr wrap="none" rtlCol="0" anchor="t">
            <a:spAutoFit/>
          </a:bodyPr>
          <a:lstStyle/>
          <a:p>
            <a:pPr lvl="0" eaLnBrk="1" hangingPunct="1">
              <a:lnSpc>
                <a:spcPct val="90000"/>
              </a:lnSpc>
            </a:pPr>
            <a:r>
              <a:rPr lang="zh-CN" altLang="en-US" sz="2800" dirty="0">
                <a:solidFill>
                  <a:srgbClr val="D02942"/>
                </a:solidFill>
                <a:latin typeface="华文细黑" pitchFamily="2" charset="-122"/>
                <a:ea typeface="华文细黑" pitchFamily="2" charset="-122"/>
                <a:sym typeface="+mn-ea"/>
              </a:rPr>
              <a:t>地震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5650" y="1127125"/>
            <a:ext cx="10863580" cy="5370830"/>
          </a:xfrm>
        </p:spPr>
        <p:txBody>
          <a:bodyPr/>
          <a:lstStyle/>
          <a:p>
            <a:pPr indent="-267970"/>
            <a:r>
              <a:rPr lang="zh-CN" altLang="en-US" sz="1800">
                <a:sym typeface="+mn-ea"/>
              </a:rPr>
              <a:t>摘自灾区心理援助志愿者专家手记。我是灾区心理援助时间最长的志愿者专家，调查了很多让我震惊的事实：</a:t>
            </a:r>
            <a:endParaRPr lang="zh-CN" altLang="en-US" sz="1800"/>
          </a:p>
          <a:p>
            <a:pPr indent="-267970"/>
            <a:r>
              <a:rPr lang="zh-CN" altLang="en-US" sz="1800" b="1">
                <a:solidFill>
                  <a:srgbClr val="F5260B"/>
                </a:solidFill>
                <a:sym typeface="+mn-ea"/>
              </a:rPr>
              <a:t>其一，大震已经过去，孩子蜷缩在危房子里，部分孩子只有轻伤，也有孩子根本没有受伤，门窗变形，但是也开着，就是不敢出来，由于惊吓过度腿发抖，丧失逃生能力，靠别人一个个背出来！余震来了，没有背出来的和去救人的一起万分遗憾的砸死了。</a:t>
            </a:r>
            <a:r>
              <a:rPr lang="zh-CN" altLang="en-US" sz="1800">
                <a:sym typeface="+mn-ea"/>
              </a:rPr>
              <a:t>父母得知真相，捶胸顿足‘你怎么就不知道跑啊？埋怨孩子吗？其实是父母平时没有训练孩子独立性和胆子，关键时刻，逃生本能丧失。地震一般不是连续波动的，</a:t>
            </a:r>
            <a:r>
              <a:rPr lang="zh-CN" altLang="en-US" sz="1800" b="1">
                <a:solidFill>
                  <a:srgbClr val="F5260B"/>
                </a:solidFill>
                <a:sym typeface="+mn-ea"/>
              </a:rPr>
              <a:t>第一次最强震峰过去，大多数房子并没有倒下，而是摇摇欲坠，停留几分钟甚至几十分钟，，稍低一些的余震来临，很多危房倒塌，以后每次余震都有倒塌的房屋，就是在大震和余震的宝贵几分钟内，许多人逃出来了，而胆子小的</a:t>
            </a:r>
            <a:r>
              <a:rPr lang="zh-CN" altLang="en-US" sz="1800" b="1">
                <a:solidFill>
                  <a:srgbClr val="00B050"/>
                </a:solidFill>
                <a:sym typeface="+mn-ea"/>
              </a:rPr>
              <a:t>不会逃生的就死在余震倒塌的房子里</a:t>
            </a:r>
            <a:r>
              <a:rPr lang="zh-CN" altLang="en-US" sz="1800" b="1">
                <a:solidFill>
                  <a:srgbClr val="F5260B"/>
                </a:solidFill>
                <a:sym typeface="+mn-ea"/>
              </a:rPr>
              <a:t>。</a:t>
            </a:r>
            <a:endParaRPr lang="zh-CN" altLang="en-US" sz="1800" b="1">
              <a:solidFill>
                <a:srgbClr val="F5260B"/>
              </a:solidFill>
            </a:endParaRPr>
          </a:p>
          <a:p>
            <a:pPr indent="-267970"/>
            <a:r>
              <a:rPr lang="zh-CN" altLang="en-US" sz="1800">
                <a:sym typeface="+mn-ea"/>
              </a:rPr>
              <a:t>其二，</a:t>
            </a:r>
            <a:r>
              <a:rPr lang="zh-CN" altLang="en-US" sz="1800" b="1">
                <a:solidFill>
                  <a:srgbClr val="F5260B"/>
                </a:solidFill>
                <a:sym typeface="+mn-ea"/>
              </a:rPr>
              <a:t>地震来临，在顶楼上课的老师喊趴下，下楼来不及，很多孩子趴下了，就是有些孩子</a:t>
            </a:r>
            <a:r>
              <a:rPr lang="zh-CN" altLang="en-US" sz="1800" b="1">
                <a:solidFill>
                  <a:srgbClr val="00B050"/>
                </a:solidFill>
                <a:sym typeface="+mn-ea"/>
              </a:rPr>
              <a:t>吓楞了，不知道趴下，楼板砸下，孩子砸死在桌子与楼板之间。</a:t>
            </a:r>
            <a:r>
              <a:rPr lang="zh-CN" altLang="en-US" sz="1800">
                <a:sym typeface="+mn-ea"/>
              </a:rPr>
              <a:t>父母得知孩子死亡真相，痛不欲生，猛打自己耳光，自责没有教会孩子起码的逃生和避险的能力。</a:t>
            </a:r>
            <a:endParaRPr lang="zh-CN" altLang="en-US" sz="1800"/>
          </a:p>
          <a:p>
            <a:pPr indent="-267970"/>
            <a:r>
              <a:rPr lang="zh-CN" altLang="en-US" sz="1800">
                <a:sym typeface="+mn-ea"/>
              </a:rPr>
              <a:t>　　</a:t>
            </a:r>
            <a:r>
              <a:rPr lang="zh-CN" altLang="en-US" sz="1800" b="1">
                <a:solidFill>
                  <a:srgbClr val="F5260B"/>
                </a:solidFill>
                <a:sym typeface="+mn-ea"/>
              </a:rPr>
              <a:t>其三，很多父母和孩子</a:t>
            </a:r>
            <a:r>
              <a:rPr lang="zh-CN" altLang="en-US" sz="1800" b="1">
                <a:solidFill>
                  <a:srgbClr val="00B050"/>
                </a:solidFill>
                <a:sym typeface="+mn-ea"/>
              </a:rPr>
              <a:t>其实是可以活着的</a:t>
            </a:r>
            <a:r>
              <a:rPr lang="zh-CN" altLang="en-US" sz="1800" b="1">
                <a:solidFill>
                  <a:srgbClr val="F5260B"/>
                </a:solidFill>
                <a:sym typeface="+mn-ea"/>
              </a:rPr>
              <a:t>，地震来临，孩子大惊，找父母而不是外逃，他们习惯了依赖父母，好像只有父母身边是安全的，父母也忙着找孩子，</a:t>
            </a:r>
            <a:r>
              <a:rPr lang="zh-CN" altLang="en-US" sz="1800" b="1">
                <a:solidFill>
                  <a:srgbClr val="00B050"/>
                </a:solidFill>
                <a:sym typeface="+mn-ea"/>
              </a:rPr>
              <a:t>七、八十几岁的孩子其实是可以跑很快的，父母还只好抱着外跑，耽误了逃生时间，结果孩子和父母往往一起被砸</a:t>
            </a:r>
            <a:r>
              <a:rPr lang="zh-CN" altLang="en-US" sz="1800" b="1">
                <a:solidFill>
                  <a:srgbClr val="F5260B"/>
                </a:solidFill>
                <a:sym typeface="+mn-ea"/>
              </a:rPr>
              <a:t>，</a:t>
            </a:r>
            <a:r>
              <a:rPr lang="zh-CN" altLang="en-US" sz="1800">
                <a:sym typeface="+mn-ea"/>
              </a:rPr>
              <a:t>扒出好多父母抱着孩子遇难的尸体。人们都在赞美父母之爱的伟大，我则痛心的领悟到他们死的冤枉，窝囊。过度保护孩子，造成孩子对父母依赖，丧失独立行动能力，是造成母女父子共同无谓死亡的原因。</a:t>
            </a:r>
            <a:endParaRPr lang="zh-CN" altLang="en-US" sz="1800"/>
          </a:p>
          <a:p>
            <a:endParaRPr lang="zh-CN" altLang="en-US"/>
          </a:p>
        </p:txBody>
      </p:sp>
      <p:sp>
        <p:nvSpPr>
          <p:cNvPr id="65537" name="标题 29"/>
          <p:cNvSpPr>
            <a:spLocks noGrp="1"/>
          </p:cNvSpPr>
          <p:nvPr/>
        </p:nvSpPr>
        <p:spPr>
          <a:xfrm>
            <a:off x="1404749" y="297815"/>
            <a:ext cx="9492366" cy="601663"/>
          </a:xfrm>
          <a:prstGeom prst="rect">
            <a:avLst/>
          </a:prstGeom>
          <a:noFill/>
          <a:ln w="9525">
            <a:noFill/>
            <a:miter/>
          </a:ln>
        </p:spPr>
        <p:txBody>
          <a:bodyPr anchor="b"/>
          <a:lstStyle>
            <a:lvl1pPr algn="l" defTabSz="914400" rtl="0" eaLnBrk="1" latinLnBrk="0" hangingPunct="1">
              <a:lnSpc>
                <a:spcPct val="90000"/>
              </a:lnSpc>
              <a:spcBef>
                <a:spcPct val="0"/>
              </a:spcBef>
              <a:buNone/>
              <a:defRPr sz="3200" kern="1200">
                <a:solidFill>
                  <a:schemeClr val="accent1">
                    <a:lumMod val="75000"/>
                  </a:schemeClr>
                </a:solidFill>
                <a:latin typeface="+mj-lt"/>
                <a:ea typeface="+mj-ea"/>
                <a:cs typeface="+mj-cs"/>
              </a:defRPr>
            </a:lvl1pPr>
          </a:lstStyle>
          <a:p>
            <a:r>
              <a:rPr lang="zh-CN" altLang="en-US" b="1">
                <a:solidFill>
                  <a:srgbClr val="3333FF"/>
                </a:solidFill>
                <a:sym typeface="+mn-ea"/>
              </a:rPr>
              <a:t>为了孩子生命安全，请关注下面触目惊心的事实</a:t>
            </a:r>
            <a:r>
              <a:rPr lang="en-US" altLang="zh-CN" b="1">
                <a:solidFill>
                  <a:srgbClr val="3333FF"/>
                </a:solidFill>
                <a:sym typeface="+mn-ea"/>
              </a:rPr>
              <a:t>...</a:t>
            </a: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11</a:t>
            </a:fld>
            <a:endParaRPr lang="en-US" altLang="x-none" sz="1200" dirty="0">
              <a:solidFill>
                <a:srgbClr val="0C61AE"/>
              </a:solidFill>
              <a:latin typeface="Arial"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文本占位符 70657"/>
          <p:cNvSpPr>
            <a:spLocks noGrp="1"/>
          </p:cNvSpPr>
          <p:nvPr>
            <p:ph idx="1"/>
          </p:nvPr>
        </p:nvSpPr>
        <p:spPr>
          <a:xfrm>
            <a:off x="332740" y="646430"/>
            <a:ext cx="11514455" cy="5710555"/>
          </a:xfrm>
        </p:spPr>
        <p:txBody>
          <a:bodyPr anchor="t"/>
          <a:lstStyle/>
          <a:p>
            <a:pPr indent="-267970"/>
            <a:r>
              <a:rPr lang="zh-CN" altLang="en-US" sz="1800">
                <a:ea typeface="宋体" charset="-122"/>
              </a:rPr>
              <a:t>某小学老师在地震瞬间，大喊让孩子快跑操场去，很多孩子不是跑操场，而是跑过来围在老师身旁揪住老师衣服大哭，老师从没有打骂过孩子，这次突然理智的意识到大事不好，连打带骂把孩子拽着推着踢着带到操场，房子随后倒塌，孩子获救。而其他学校的孩子就没有这么幸运了，往往和老师一起遇难。</a:t>
            </a:r>
            <a:r>
              <a:rPr lang="zh-CN" altLang="en-US" sz="1800" b="1">
                <a:solidFill>
                  <a:srgbClr val="F5260B"/>
                </a:solidFill>
                <a:ea typeface="宋体" charset="-122"/>
              </a:rPr>
              <a:t>孩子对父母过度依赖，转移到对老师的过度依赖，</a:t>
            </a:r>
            <a:r>
              <a:rPr lang="zh-CN" altLang="en-US" sz="1800" b="1">
                <a:solidFill>
                  <a:srgbClr val="00B050"/>
                </a:solidFill>
                <a:ea typeface="宋体" charset="-122"/>
              </a:rPr>
              <a:t>造成自己独立行动能力差，逃生能力丧失</a:t>
            </a:r>
            <a:r>
              <a:rPr lang="zh-CN" altLang="en-US" sz="1800">
                <a:ea typeface="宋体" charset="-122"/>
              </a:rPr>
              <a:t>。</a:t>
            </a:r>
          </a:p>
          <a:p>
            <a:pPr indent="-267970"/>
            <a:r>
              <a:rPr lang="zh-CN" altLang="en-US" sz="1800">
                <a:ea typeface="宋体" charset="-122"/>
              </a:rPr>
              <a:t>　　其四，高楼里逃生的人很少往楼顶厨房卫生间跑，大多数盲目下楼，而顶层住户上到顶楼，就是搂倒了，被缓慢摔地下或者建筑楼板上，很容易被救，基本不会死，我感叹，人们连最简单的逃生技术不懂。</a:t>
            </a:r>
            <a:r>
              <a:rPr lang="zh-CN" altLang="en-US" sz="1800" b="1">
                <a:solidFill>
                  <a:srgbClr val="F5260B"/>
                </a:solidFill>
                <a:ea typeface="宋体" charset="-122"/>
              </a:rPr>
              <a:t>普遍的麻痹，防震避震教育的三十年空白，</a:t>
            </a:r>
            <a:r>
              <a:rPr lang="zh-CN" altLang="en-US" sz="1800" b="1">
                <a:solidFill>
                  <a:srgbClr val="00B050"/>
                </a:solidFill>
                <a:ea typeface="宋体" charset="-122"/>
              </a:rPr>
              <a:t>造成极其简单的逃生常识都没有，实在是死的可惜，令人扼腕叹息</a:t>
            </a:r>
            <a:r>
              <a:rPr lang="zh-CN" altLang="en-US" sz="1800">
                <a:ea typeface="宋体" charset="-122"/>
              </a:rPr>
              <a:t>。</a:t>
            </a:r>
          </a:p>
          <a:p>
            <a:pPr indent="-267970"/>
            <a:r>
              <a:rPr lang="zh-CN" altLang="en-US" sz="1800">
                <a:ea typeface="宋体" charset="-122"/>
              </a:rPr>
              <a:t>　　其五，</a:t>
            </a:r>
            <a:r>
              <a:rPr lang="zh-CN" altLang="en-US" sz="1800" b="1">
                <a:solidFill>
                  <a:srgbClr val="F5260B"/>
                </a:solidFill>
                <a:ea typeface="宋体" charset="-122"/>
              </a:rPr>
              <a:t>废墟中，孩子可以活动，离卫生间很近，只要钻过去就可以喝到水</a:t>
            </a:r>
            <a:r>
              <a:rPr lang="zh-CN" altLang="en-US" sz="1800">
                <a:ea typeface="宋体" charset="-122"/>
              </a:rPr>
              <a:t>，却不知道做，三天不到就脱水断气了。我万分遗憾，孩子的生存能力还不如小动物。因为孩子从来没有在家喝过卫生间自来水，却喝惯了可乐，饮料，甚至小一点的孩子，自来水能不能喝都是疑问，因为我们父母教育孩子从不让喝生水，却没有告诉孩子在被困情况是</a:t>
            </a:r>
            <a:r>
              <a:rPr lang="zh-CN" altLang="en-US" sz="1800" b="1">
                <a:solidFill>
                  <a:srgbClr val="F5260B"/>
                </a:solidFill>
                <a:ea typeface="宋体" charset="-122"/>
              </a:rPr>
              <a:t>，一切水都是救命的宝贝，</a:t>
            </a:r>
            <a:r>
              <a:rPr lang="zh-CN" altLang="en-US" sz="1800" b="1">
                <a:solidFill>
                  <a:srgbClr val="00B050"/>
                </a:solidFill>
                <a:ea typeface="宋体" charset="-122"/>
              </a:rPr>
              <a:t>孩子过度依赖父母供应一切的生活模式造成的恶果，孩子脑子里竟然没有找水的意识！。</a:t>
            </a:r>
          </a:p>
          <a:p>
            <a:pPr indent="-267970"/>
            <a:r>
              <a:rPr lang="zh-CN" altLang="en-US" sz="1800">
                <a:ea typeface="宋体" charset="-122"/>
              </a:rPr>
              <a:t>　　其六，我访问过很多亲历地震的孩子，一个孩子告诉我，看到身边的孩子满头鲜血，胳膊断裂喷血，吓得连连呕吐，不敢看。因为平时父母根本没有给孩子看人流血的机会和抢救的常识，第一次看到就惊慌失措，后来那个孩子失血过多死了，他昏睡过去几个小时后就被救，如果那个孩子得到简单的撕破衣服包扎，【受伤孩子自己的另一只手也可以包扎】，控制血流，可能就逃过一劫！黑暗中，有多少类似的孩子，流干了血，没能等到救援？我突然明白，孩子从没有见过流血现场是危险的，</a:t>
            </a:r>
            <a:r>
              <a:rPr lang="zh-CN" altLang="en-US" sz="1800" b="1">
                <a:solidFill>
                  <a:srgbClr val="00B050"/>
                </a:solidFill>
                <a:ea typeface="宋体" charset="-122"/>
              </a:rPr>
              <a:t>一旦第一次看到流血，就会惊慌失措，丧失自救和互相救助能力。</a:t>
            </a:r>
          </a:p>
        </p:txBody>
      </p:sp>
      <p:sp>
        <p:nvSpPr>
          <p:cNvPr id="66563"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12</a:t>
            </a:fld>
            <a:endParaRPr lang="en-US" altLang="x-none" sz="1200" dirty="0">
              <a:solidFill>
                <a:srgbClr val="0C61AE"/>
              </a:solidFill>
              <a:latin typeface="Calibri" pitchFamily="34"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1" nodeType="clickEffect">
                                  <p:stCondLst>
                                    <p:cond delay="0"/>
                                  </p:stCondLst>
                                  <p:iterate type="lt">
                                    <p:tmPct val="50000"/>
                                  </p:iterate>
                                  <p:childTnLst>
                                    <p:set>
                                      <p:cBhvr>
                                        <p:cTn id="6" dur="1" fill="hold">
                                          <p:stCondLst>
                                            <p:cond delay="0"/>
                                          </p:stCondLst>
                                        </p:cTn>
                                        <p:tgtEl>
                                          <p:spTgt spid="66562">
                                            <p:txEl>
                                              <p:pRg st="0" end="0"/>
                                            </p:txEl>
                                          </p:spTgt>
                                        </p:tgtEl>
                                        <p:attrNameLst>
                                          <p:attrName>style.visibility</p:attrName>
                                        </p:attrNameLst>
                                      </p:cBhvr>
                                      <p:to>
                                        <p:strVal val="visible"/>
                                      </p:to>
                                    </p:set>
                                    <p:anim calcmode="discrete" valueType="clr">
                                      <p:cBhvr override="childStyle">
                                        <p:cTn id="7" dur="500"/>
                                        <p:tgtEl>
                                          <p:spTgt spid="6656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66562">
                                            <p:txEl>
                                              <p:pRg st="0" end="0"/>
                                            </p:txEl>
                                          </p:spTgt>
                                        </p:tgtEl>
                                        <p:attrNameLst>
                                          <p:attrName>fillcolor</p:attrName>
                                        </p:attrNameLst>
                                      </p:cBhvr>
                                      <p:tavLst>
                                        <p:tav tm="0">
                                          <p:val>
                                            <p:clrVal>
                                              <a:schemeClr val="accent2"/>
                                            </p:clrVal>
                                          </p:val>
                                        </p:tav>
                                        <p:tav tm="50000">
                                          <p:val>
                                            <p:clrVal>
                                              <a:schemeClr val="hlink"/>
                                            </p:clrVal>
                                          </p:val>
                                        </p:tav>
                                      </p:tavLst>
                                    </p:anim>
                                    <p:set>
                                      <p:cBhvr>
                                        <p:cTn id="9" dur="500"/>
                                        <p:tgtEl>
                                          <p:spTgt spid="6656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1" nodeType="clickEffect">
                                  <p:stCondLst>
                                    <p:cond delay="0"/>
                                  </p:stCondLst>
                                  <p:iterate type="lt">
                                    <p:tmPct val="50000"/>
                                  </p:iterate>
                                  <p:childTnLst>
                                    <p:set>
                                      <p:cBhvr>
                                        <p:cTn id="13" dur="1" fill="hold">
                                          <p:stCondLst>
                                            <p:cond delay="0"/>
                                          </p:stCondLst>
                                        </p:cTn>
                                        <p:tgtEl>
                                          <p:spTgt spid="66562">
                                            <p:txEl>
                                              <p:pRg st="1" end="1"/>
                                            </p:txEl>
                                          </p:spTgt>
                                        </p:tgtEl>
                                        <p:attrNameLst>
                                          <p:attrName>style.visibility</p:attrName>
                                        </p:attrNameLst>
                                      </p:cBhvr>
                                      <p:to>
                                        <p:strVal val="visible"/>
                                      </p:to>
                                    </p:set>
                                    <p:anim calcmode="discrete" valueType="clr">
                                      <p:cBhvr override="childStyle">
                                        <p:cTn id="14" dur="500"/>
                                        <p:tgtEl>
                                          <p:spTgt spid="6656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66562">
                                            <p:txEl>
                                              <p:pRg st="1" end="1"/>
                                            </p:txEl>
                                          </p:spTgt>
                                        </p:tgtEl>
                                        <p:attrNameLst>
                                          <p:attrName>fillcolor</p:attrName>
                                        </p:attrNameLst>
                                      </p:cBhvr>
                                      <p:tavLst>
                                        <p:tav tm="0">
                                          <p:val>
                                            <p:clrVal>
                                              <a:schemeClr val="accent2"/>
                                            </p:clrVal>
                                          </p:val>
                                        </p:tav>
                                        <p:tav tm="50000">
                                          <p:val>
                                            <p:clrVal>
                                              <a:schemeClr val="hlink"/>
                                            </p:clrVal>
                                          </p:val>
                                        </p:tav>
                                      </p:tavLst>
                                    </p:anim>
                                    <p:set>
                                      <p:cBhvr>
                                        <p:cTn id="16" dur="500"/>
                                        <p:tgtEl>
                                          <p:spTgt spid="6656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1" nodeType="clickEffect">
                                  <p:stCondLst>
                                    <p:cond delay="0"/>
                                  </p:stCondLst>
                                  <p:iterate type="lt">
                                    <p:tmPct val="50000"/>
                                  </p:iterate>
                                  <p:childTnLst>
                                    <p:set>
                                      <p:cBhvr>
                                        <p:cTn id="20" dur="1" fill="hold">
                                          <p:stCondLst>
                                            <p:cond delay="0"/>
                                          </p:stCondLst>
                                        </p:cTn>
                                        <p:tgtEl>
                                          <p:spTgt spid="66562">
                                            <p:txEl>
                                              <p:pRg st="2" end="2"/>
                                            </p:txEl>
                                          </p:spTgt>
                                        </p:tgtEl>
                                        <p:attrNameLst>
                                          <p:attrName>style.visibility</p:attrName>
                                        </p:attrNameLst>
                                      </p:cBhvr>
                                      <p:to>
                                        <p:strVal val="visible"/>
                                      </p:to>
                                    </p:set>
                                    <p:anim calcmode="discrete" valueType="clr">
                                      <p:cBhvr override="childStyle">
                                        <p:cTn id="21" dur="500"/>
                                        <p:tgtEl>
                                          <p:spTgt spid="6656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66562">
                                            <p:txEl>
                                              <p:pRg st="2" end="2"/>
                                            </p:txEl>
                                          </p:spTgt>
                                        </p:tgtEl>
                                        <p:attrNameLst>
                                          <p:attrName>fillcolor</p:attrName>
                                        </p:attrNameLst>
                                      </p:cBhvr>
                                      <p:tavLst>
                                        <p:tav tm="0">
                                          <p:val>
                                            <p:clrVal>
                                              <a:schemeClr val="accent2"/>
                                            </p:clrVal>
                                          </p:val>
                                        </p:tav>
                                        <p:tav tm="50000">
                                          <p:val>
                                            <p:clrVal>
                                              <a:schemeClr val="hlink"/>
                                            </p:clrVal>
                                          </p:val>
                                        </p:tav>
                                      </p:tavLst>
                                    </p:anim>
                                    <p:set>
                                      <p:cBhvr>
                                        <p:cTn id="23" dur="500"/>
                                        <p:tgtEl>
                                          <p:spTgt spid="66562">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1" nodeType="clickEffect">
                                  <p:stCondLst>
                                    <p:cond delay="0"/>
                                  </p:stCondLst>
                                  <p:iterate type="lt">
                                    <p:tmPct val="50000"/>
                                  </p:iterate>
                                  <p:childTnLst>
                                    <p:set>
                                      <p:cBhvr>
                                        <p:cTn id="27" dur="1" fill="hold">
                                          <p:stCondLst>
                                            <p:cond delay="0"/>
                                          </p:stCondLst>
                                        </p:cTn>
                                        <p:tgtEl>
                                          <p:spTgt spid="66562">
                                            <p:txEl>
                                              <p:pRg st="3" end="3"/>
                                            </p:txEl>
                                          </p:spTgt>
                                        </p:tgtEl>
                                        <p:attrNameLst>
                                          <p:attrName>style.visibility</p:attrName>
                                        </p:attrNameLst>
                                      </p:cBhvr>
                                      <p:to>
                                        <p:strVal val="visible"/>
                                      </p:to>
                                    </p:set>
                                    <p:anim calcmode="discrete" valueType="clr">
                                      <p:cBhvr override="childStyle">
                                        <p:cTn id="28" dur="500"/>
                                        <p:tgtEl>
                                          <p:spTgt spid="6656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500"/>
                                        <p:tgtEl>
                                          <p:spTgt spid="66562">
                                            <p:txEl>
                                              <p:pRg st="3" end="3"/>
                                            </p:txEl>
                                          </p:spTgt>
                                        </p:tgtEl>
                                        <p:attrNameLst>
                                          <p:attrName>fillcolor</p:attrName>
                                        </p:attrNameLst>
                                      </p:cBhvr>
                                      <p:tavLst>
                                        <p:tav tm="0">
                                          <p:val>
                                            <p:clrVal>
                                              <a:schemeClr val="accent2"/>
                                            </p:clrVal>
                                          </p:val>
                                        </p:tav>
                                        <p:tav tm="50000">
                                          <p:val>
                                            <p:clrVal>
                                              <a:schemeClr val="hlink"/>
                                            </p:clrVal>
                                          </p:val>
                                        </p:tav>
                                      </p:tavLst>
                                    </p:anim>
                                    <p:set>
                                      <p:cBhvr>
                                        <p:cTn id="30" dur="500"/>
                                        <p:tgtEl>
                                          <p:spTgt spid="66562">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build="p"/>
      <p:bldP spid="66562" grpId="1"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文本占位符 71681"/>
          <p:cNvSpPr>
            <a:spLocks noGrp="1"/>
          </p:cNvSpPr>
          <p:nvPr>
            <p:ph idx="1"/>
          </p:nvPr>
        </p:nvSpPr>
        <p:spPr>
          <a:xfrm>
            <a:off x="514985" y="462280"/>
            <a:ext cx="11372850" cy="5017770"/>
          </a:xfrm>
        </p:spPr>
        <p:txBody>
          <a:bodyPr anchor="t"/>
          <a:lstStyle/>
          <a:p>
            <a:pPr indent="-267970"/>
            <a:r>
              <a:rPr lang="zh-CN" altLang="en-US" dirty="0">
                <a:ea typeface="宋体" charset="-122"/>
              </a:rPr>
              <a:t>我制作的地震流血现场照片，展览期间，有的父母就不解；让孩子看这些干啥？怪瘆人的。有的孩子本人也不愿意看到地震死亡的尸体，撇撇嘴厌恶的离开，我哭笑不得，我们的</a:t>
            </a:r>
            <a:r>
              <a:rPr lang="zh-CN" altLang="en-US" b="1" dirty="0">
                <a:solidFill>
                  <a:srgbClr val="F5260B"/>
                </a:solidFill>
                <a:ea typeface="宋体" charset="-122"/>
              </a:rPr>
              <a:t>生命警觉教育</a:t>
            </a:r>
            <a:r>
              <a:rPr lang="zh-CN" altLang="en-US" dirty="0">
                <a:ea typeface="宋体" charset="-122"/>
              </a:rPr>
              <a:t>太缺乏了。他们不知道，可能是一次这样的参观和逃生教育，有可能今后救孩子一条性命！</a:t>
            </a:r>
          </a:p>
          <a:p>
            <a:pPr indent="-267970"/>
            <a:r>
              <a:rPr lang="zh-CN" altLang="en-US" dirty="0">
                <a:ea typeface="宋体" charset="-122"/>
              </a:rPr>
              <a:t>　　</a:t>
            </a:r>
            <a:r>
              <a:rPr lang="zh-CN" altLang="en-US" b="1" dirty="0">
                <a:solidFill>
                  <a:srgbClr val="F5260B"/>
                </a:solidFill>
                <a:ea typeface="宋体" charset="-122"/>
              </a:rPr>
              <a:t>其七，一个孩子告诉我，他摸到身边的两个伙伴都不动了，身体变凉了，吓得大哭，吓昏过去了，要不是救援及时，</a:t>
            </a:r>
            <a:r>
              <a:rPr lang="zh-CN" altLang="en-US" b="1" dirty="0">
                <a:solidFill>
                  <a:srgbClr val="00B050"/>
                </a:solidFill>
                <a:ea typeface="宋体" charset="-122"/>
              </a:rPr>
              <a:t>自己就吓死了</a:t>
            </a:r>
            <a:r>
              <a:rPr lang="zh-CN" altLang="en-US" dirty="0">
                <a:ea typeface="宋体" charset="-122"/>
              </a:rPr>
              <a:t>。我突然明白，很多孩子是同伴死去后自己被吓死的，没有等到救援到来就提前万分遗憾的走了，因为废墟中总有个别孩子伤势较重而提前死去，许多没有受伤的孩子却在尸体旁无法回避而惊恐万状！很多孩子很快吓昏过去，</a:t>
            </a:r>
            <a:r>
              <a:rPr lang="zh-CN" altLang="en-US" b="1" dirty="0">
                <a:solidFill>
                  <a:srgbClr val="00B050"/>
                </a:solidFill>
                <a:ea typeface="宋体" charset="-122"/>
              </a:rPr>
              <a:t>孩子的生存意志很脆弱</a:t>
            </a:r>
            <a:r>
              <a:rPr lang="zh-CN" altLang="en-US" dirty="0">
                <a:ea typeface="宋体" charset="-122"/>
              </a:rPr>
              <a:t>，见不得死人，这是我们教育的失败啊！对孩子进行生命教育，不怕看到死人，十分必要，关键时刻，可以保命啊！</a:t>
            </a:r>
          </a:p>
          <a:p>
            <a:pPr indent="-267970"/>
            <a:r>
              <a:rPr lang="zh-CN" altLang="en-US" dirty="0">
                <a:ea typeface="宋体" charset="-122"/>
              </a:rPr>
              <a:t>　　其八、我访问过救援队很多人员，问他们</a:t>
            </a:r>
            <a:r>
              <a:rPr lang="zh-CN" altLang="en-US" b="1" dirty="0">
                <a:solidFill>
                  <a:srgbClr val="F5260B"/>
                </a:solidFill>
                <a:ea typeface="宋体" charset="-122"/>
              </a:rPr>
              <a:t>印象最深</a:t>
            </a:r>
            <a:r>
              <a:rPr lang="zh-CN" altLang="en-US" dirty="0">
                <a:ea typeface="宋体" charset="-122"/>
              </a:rPr>
              <a:t>的是什么，有人说，刚过去两天，掀开废墟发现了孩子的尸体，在空间没有被任何东西砸着压着，头上确有血，手里拿个水泥块带血。好像是自身砸自己死的。我听后震惊不已。立刻明白了，</a:t>
            </a:r>
            <a:r>
              <a:rPr lang="zh-CN" altLang="en-US" b="1" dirty="0">
                <a:solidFill>
                  <a:srgbClr val="F5260B"/>
                </a:solidFill>
                <a:ea typeface="宋体" charset="-122"/>
              </a:rPr>
              <a:t>是恐惧，是不知道有人会救他的绝望，是没有人告诉孩子地震发生后要耐心等待救援的常识，黑暗中选择结束生命，地震常识的缺乏，没有坚持的勇气和信心，使孩子们早早。。这种情况显然不是个例，父母子女亲人之间，同学朋友之间，一旦有人死亡，其他人恐惧绝望痛苦过度，选择自杀身亡。</a:t>
            </a:r>
            <a:r>
              <a:rPr lang="zh-CN" altLang="en-US" dirty="0">
                <a:ea typeface="宋体" charset="-122"/>
              </a:rPr>
              <a:t>黑暗的废墟中，这样的冤魂不知道有多少？想到此，我后背发凉！</a:t>
            </a:r>
          </a:p>
          <a:p>
            <a:pPr indent="-267970"/>
            <a:r>
              <a:rPr lang="zh-CN" altLang="en-US" dirty="0">
                <a:ea typeface="宋体" charset="-122"/>
              </a:rPr>
              <a:t>　　其九、我访问过上百个学生，你们之前听到父母、老师讲过火灾、水灾、地震发生后怎么逃生吗？</a:t>
            </a:r>
            <a:r>
              <a:rPr lang="zh-CN" altLang="en-US" b="1" dirty="0">
                <a:solidFill>
                  <a:srgbClr val="F5260B"/>
                </a:solidFill>
                <a:ea typeface="宋体" charset="-122"/>
              </a:rPr>
              <a:t>基本回答是没有。当然，这不怪老师、家长，是整个社会都缺乏这种生命风险意识，好像灾难离我们很远。</a:t>
            </a:r>
          </a:p>
          <a:p>
            <a:pPr indent="-267970"/>
            <a:endParaRPr lang="zh-CN" altLang="en-US" sz="1800" b="1" dirty="0">
              <a:solidFill>
                <a:srgbClr val="F5260B"/>
              </a:solidFill>
              <a:ea typeface="宋体" charset="-122"/>
            </a:endParaRPr>
          </a:p>
          <a:p>
            <a:pPr indent="-267970"/>
            <a:endParaRPr lang="zh-CN" altLang="en-US" sz="1800" dirty="0">
              <a:ea typeface="宋体" charset="-122"/>
            </a:endParaRPr>
          </a:p>
        </p:txBody>
      </p:sp>
      <p:sp>
        <p:nvSpPr>
          <p:cNvPr id="67587"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13</a:t>
            </a:fld>
            <a:endParaRPr lang="en-US" altLang="x-none" sz="1200" dirty="0">
              <a:solidFill>
                <a:srgbClr val="0C61AE"/>
              </a:solidFill>
              <a:latin typeface="Calibri" pitchFamily="34"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7586">
                                            <p:txEl>
                                              <p:pRg st="0" end="0"/>
                                            </p:txEl>
                                          </p:spTgt>
                                        </p:tgtEl>
                                        <p:attrNameLst>
                                          <p:attrName>style.visibility</p:attrName>
                                        </p:attrNameLst>
                                      </p:cBhvr>
                                      <p:to>
                                        <p:strVal val="visible"/>
                                      </p:to>
                                    </p:set>
                                    <p:animEffect transition="in" filter="fade">
                                      <p:cBhvr>
                                        <p:cTn id="7" dur="1000"/>
                                        <p:tgtEl>
                                          <p:spTgt spid="67586">
                                            <p:txEl>
                                              <p:pRg st="0" end="0"/>
                                            </p:txEl>
                                          </p:spTgt>
                                        </p:tgtEl>
                                      </p:cBhvr>
                                    </p:animEffect>
                                    <p:anim calcmode="lin" valueType="num">
                                      <p:cBhvr>
                                        <p:cTn id="8" dur="1000" fill="hold"/>
                                        <p:tgtEl>
                                          <p:spTgt spid="67586">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67586">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7586">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67586">
                                            <p:txEl>
                                              <p:pRg st="1" end="1"/>
                                            </p:txEl>
                                          </p:spTgt>
                                        </p:tgtEl>
                                        <p:attrNameLst>
                                          <p:attrName>style.visibility</p:attrName>
                                        </p:attrNameLst>
                                      </p:cBhvr>
                                      <p:to>
                                        <p:strVal val="visible"/>
                                      </p:to>
                                    </p:set>
                                    <p:animEffect transition="in" filter="fade">
                                      <p:cBhvr>
                                        <p:cTn id="15" dur="1000"/>
                                        <p:tgtEl>
                                          <p:spTgt spid="67586">
                                            <p:txEl>
                                              <p:pRg st="1" end="1"/>
                                            </p:txEl>
                                          </p:spTgt>
                                        </p:tgtEl>
                                      </p:cBhvr>
                                    </p:animEffect>
                                    <p:anim calcmode="lin" valueType="num">
                                      <p:cBhvr>
                                        <p:cTn id="16" dur="1000" fill="hold"/>
                                        <p:tgtEl>
                                          <p:spTgt spid="67586">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67586">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7586">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67586">
                                            <p:txEl>
                                              <p:pRg st="2" end="2"/>
                                            </p:txEl>
                                          </p:spTgt>
                                        </p:tgtEl>
                                        <p:attrNameLst>
                                          <p:attrName>style.visibility</p:attrName>
                                        </p:attrNameLst>
                                      </p:cBhvr>
                                      <p:to>
                                        <p:strVal val="visible"/>
                                      </p:to>
                                    </p:set>
                                    <p:animEffect transition="in" filter="fade">
                                      <p:cBhvr>
                                        <p:cTn id="23" dur="1000"/>
                                        <p:tgtEl>
                                          <p:spTgt spid="67586">
                                            <p:txEl>
                                              <p:pRg st="2" end="2"/>
                                            </p:txEl>
                                          </p:spTgt>
                                        </p:tgtEl>
                                      </p:cBhvr>
                                    </p:animEffect>
                                    <p:anim calcmode="lin" valueType="num">
                                      <p:cBhvr>
                                        <p:cTn id="24" dur="1000" fill="hold"/>
                                        <p:tgtEl>
                                          <p:spTgt spid="67586">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67586">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7586">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67586">
                                            <p:txEl>
                                              <p:pRg st="3" end="3"/>
                                            </p:txEl>
                                          </p:spTgt>
                                        </p:tgtEl>
                                        <p:attrNameLst>
                                          <p:attrName>style.visibility</p:attrName>
                                        </p:attrNameLst>
                                      </p:cBhvr>
                                      <p:to>
                                        <p:strVal val="visible"/>
                                      </p:to>
                                    </p:set>
                                    <p:animEffect transition="in" filter="fade">
                                      <p:cBhvr>
                                        <p:cTn id="31" dur="1000"/>
                                        <p:tgtEl>
                                          <p:spTgt spid="67586">
                                            <p:txEl>
                                              <p:pRg st="3" end="3"/>
                                            </p:txEl>
                                          </p:spTgt>
                                        </p:tgtEl>
                                      </p:cBhvr>
                                    </p:animEffect>
                                    <p:anim calcmode="lin" valueType="num">
                                      <p:cBhvr>
                                        <p:cTn id="32" dur="1000" fill="hold"/>
                                        <p:tgtEl>
                                          <p:spTgt spid="67586">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67586">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7586">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文本占位符 72705"/>
          <p:cNvSpPr>
            <a:spLocks noGrp="1"/>
          </p:cNvSpPr>
          <p:nvPr>
            <p:ph idx="1"/>
          </p:nvPr>
        </p:nvSpPr>
        <p:spPr>
          <a:xfrm>
            <a:off x="712908" y="489268"/>
            <a:ext cx="10679507" cy="5018087"/>
          </a:xfrm>
        </p:spPr>
        <p:txBody>
          <a:bodyPr anchor="t"/>
          <a:lstStyle/>
          <a:p>
            <a:pPr indent="-267970"/>
            <a:r>
              <a:rPr lang="zh-CN" altLang="en-US" dirty="0"/>
              <a:t>　　</a:t>
            </a:r>
            <a:r>
              <a:rPr lang="zh-CN" altLang="en-US" b="1" dirty="0">
                <a:solidFill>
                  <a:srgbClr val="F5260B"/>
                </a:solidFill>
              </a:rPr>
              <a:t>其十，大多数人并不知道地震伤亡的过程</a:t>
            </a:r>
            <a:r>
              <a:rPr lang="zh-CN" altLang="en-US" dirty="0"/>
              <a:t>，北川受灾那么重，我在北川百日纪念时刻，冒着极大风险在一排排危楼中间反复观察，想弄清楚人到底是怎么死的，到底能不能在地震发生时避免死亡。以便以后为人们提出正确逃生办法。我发现还有很多楼房没有倒，就是倒下的，问了很多人，也不是一下就倒塌，有一个摇晃倾斜扭曲的过程，因为有钢筋，如果机灵，就是房子快倒了，躲都是来得及的，可是，很多人吓傻吓呆了，不会躲避，或者躲避不当，死了。当然，大震时人一般是站不住的，但是打滚是绝对可以的，有个人就告诉我，他看着那个楼要倒下了，赶快滚到一边，才活下来。</a:t>
            </a:r>
          </a:p>
          <a:p>
            <a:pPr indent="-267970"/>
            <a:r>
              <a:rPr lang="zh-CN" altLang="en-US" dirty="0"/>
              <a:t>　　</a:t>
            </a:r>
            <a:r>
              <a:rPr lang="zh-CN" altLang="en-US" b="1" dirty="0">
                <a:solidFill>
                  <a:srgbClr val="F5260B"/>
                </a:solidFill>
              </a:rPr>
              <a:t>十一、一个老人陈仁平，被困，靠两个鸡蛋，喝尿，一星期坚持，活啦， 而孩子，年龄小的孩子，还以为是天塌地陷了，所有人都死了，不会有人救他们。很多孩子书包有矿泉水，一天就喝完，有零食，一天就吃完，尿了不知道用瓶子接着备用，就那样脱水饥饿死去。就是身边有生鸡蛋也许孩子都不会吃，因为父母从来可能都没有告诉孩子，一切植物动物及其产品都是可以吃的，除了个别有毒，在保命的关键时刻，必须大胆尝试。，三天以后救活的基本上都是成年人，他们知道喝尿，知道节约水和食物，孩子则基本都不会。孩子的自救能力极差。.......</a:t>
            </a:r>
            <a:r>
              <a:rPr lang="zh-CN" altLang="en-US" b="1" dirty="0">
                <a:solidFill>
                  <a:srgbClr val="00B050"/>
                </a:solidFill>
              </a:rPr>
              <a:t>还要很多令人遗憾的不必要死亡！</a:t>
            </a:r>
          </a:p>
          <a:p>
            <a:pPr indent="-267970"/>
            <a:r>
              <a:rPr lang="zh-CN" altLang="en-US" dirty="0"/>
              <a:t>也有例外，安县桑枣中学的叶校长，就有这样的风险意识，所以，在地震重灾区，由于房屋加固，每年进行防止地震是逃生演练，创造了全校无一人伤亡的奇迹！我们向他致敬！</a:t>
            </a:r>
          </a:p>
          <a:p>
            <a:pPr indent="-267970"/>
            <a:r>
              <a:rPr lang="zh-CN" altLang="en-US" dirty="0"/>
              <a:t>　　 还有，</a:t>
            </a:r>
            <a:r>
              <a:rPr lang="zh-CN" altLang="en-US" b="1" dirty="0">
                <a:solidFill>
                  <a:srgbClr val="F5260B"/>
                </a:solidFill>
              </a:rPr>
              <a:t>被砸死的狗，鸡子很少，老鼠基本没有，猪牛羊因为圈着拴着才死的，而人，个个有腿，就是不会跑，或者乱跑。文明使我们过惯安全的生活，丧失了危险逃生的动物本能。</a:t>
            </a:r>
          </a:p>
          <a:p>
            <a:pPr indent="-267970"/>
            <a:endParaRPr lang="zh-CN" altLang="en-US" sz="1800" b="1" dirty="0">
              <a:solidFill>
                <a:srgbClr val="F5260B"/>
              </a:solidFill>
            </a:endParaRPr>
          </a:p>
        </p:txBody>
      </p:sp>
      <p:sp>
        <p:nvSpPr>
          <p:cNvPr id="68611"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14</a:t>
            </a:fld>
            <a:endParaRPr lang="en-US" altLang="x-none" sz="1200" dirty="0">
              <a:solidFill>
                <a:srgbClr val="0C61AE"/>
              </a:solidFill>
              <a:latin typeface="Calibri" pitchFamily="34"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Effect transition="in" filter="fade">
                                      <p:cBhvr>
                                        <p:cTn id="7" dur="1000"/>
                                        <p:tgtEl>
                                          <p:spTgt spid="68610">
                                            <p:txEl>
                                              <p:pRg st="0" end="0"/>
                                            </p:txEl>
                                          </p:spTgt>
                                        </p:tgtEl>
                                      </p:cBhvr>
                                    </p:animEffect>
                                    <p:anim calcmode="lin" valueType="num">
                                      <p:cBhvr>
                                        <p:cTn id="8" dur="1000" fill="hold"/>
                                        <p:tgtEl>
                                          <p:spTgt spid="68610">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68610">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8610">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68610">
                                            <p:txEl>
                                              <p:pRg st="1" end="1"/>
                                            </p:txEl>
                                          </p:spTgt>
                                        </p:tgtEl>
                                        <p:attrNameLst>
                                          <p:attrName>style.visibility</p:attrName>
                                        </p:attrNameLst>
                                      </p:cBhvr>
                                      <p:to>
                                        <p:strVal val="visible"/>
                                      </p:to>
                                    </p:set>
                                    <p:animEffect transition="in" filter="fade">
                                      <p:cBhvr>
                                        <p:cTn id="15" dur="1000"/>
                                        <p:tgtEl>
                                          <p:spTgt spid="68610">
                                            <p:txEl>
                                              <p:pRg st="1" end="1"/>
                                            </p:txEl>
                                          </p:spTgt>
                                        </p:tgtEl>
                                      </p:cBhvr>
                                    </p:animEffect>
                                    <p:anim calcmode="lin" valueType="num">
                                      <p:cBhvr>
                                        <p:cTn id="16" dur="1000" fill="hold"/>
                                        <p:tgtEl>
                                          <p:spTgt spid="68610">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68610">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8610">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68610">
                                            <p:txEl>
                                              <p:pRg st="2" end="2"/>
                                            </p:txEl>
                                          </p:spTgt>
                                        </p:tgtEl>
                                        <p:attrNameLst>
                                          <p:attrName>style.visibility</p:attrName>
                                        </p:attrNameLst>
                                      </p:cBhvr>
                                      <p:to>
                                        <p:strVal val="visible"/>
                                      </p:to>
                                    </p:set>
                                    <p:animEffect transition="in" filter="fade">
                                      <p:cBhvr>
                                        <p:cTn id="23" dur="1000"/>
                                        <p:tgtEl>
                                          <p:spTgt spid="68610">
                                            <p:txEl>
                                              <p:pRg st="2" end="2"/>
                                            </p:txEl>
                                          </p:spTgt>
                                        </p:tgtEl>
                                      </p:cBhvr>
                                    </p:animEffect>
                                    <p:anim calcmode="lin" valueType="num">
                                      <p:cBhvr>
                                        <p:cTn id="24" dur="1000" fill="hold"/>
                                        <p:tgtEl>
                                          <p:spTgt spid="68610">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68610">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8610">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68610">
                                            <p:txEl>
                                              <p:pRg st="3" end="3"/>
                                            </p:txEl>
                                          </p:spTgt>
                                        </p:tgtEl>
                                        <p:attrNameLst>
                                          <p:attrName>style.visibility</p:attrName>
                                        </p:attrNameLst>
                                      </p:cBhvr>
                                      <p:to>
                                        <p:strVal val="visible"/>
                                      </p:to>
                                    </p:set>
                                    <p:animEffect transition="in" filter="fade">
                                      <p:cBhvr>
                                        <p:cTn id="31" dur="1000"/>
                                        <p:tgtEl>
                                          <p:spTgt spid="68610">
                                            <p:txEl>
                                              <p:pRg st="3" end="3"/>
                                            </p:txEl>
                                          </p:spTgt>
                                        </p:tgtEl>
                                      </p:cBhvr>
                                    </p:animEffect>
                                    <p:anim calcmode="lin" valueType="num">
                                      <p:cBhvr>
                                        <p:cTn id="32" dur="1000" fill="hold"/>
                                        <p:tgtEl>
                                          <p:spTgt spid="68610">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68610">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8610">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文本占位符 73729"/>
          <p:cNvSpPr>
            <a:spLocks noGrp="1"/>
          </p:cNvSpPr>
          <p:nvPr>
            <p:ph idx="1"/>
          </p:nvPr>
        </p:nvSpPr>
        <p:spPr>
          <a:xfrm>
            <a:off x="825938" y="390208"/>
            <a:ext cx="10679507" cy="5018087"/>
          </a:xfrm>
        </p:spPr>
        <p:txBody>
          <a:bodyPr anchor="t"/>
          <a:lstStyle/>
          <a:p>
            <a:pPr indent="-267970"/>
            <a:r>
              <a:rPr lang="zh-CN" altLang="en-US" sz="1800" dirty="0"/>
              <a:t>      </a:t>
            </a:r>
            <a:r>
              <a:rPr lang="zh-CN" altLang="en-US" dirty="0"/>
              <a:t> 看到死那么多孩子、大人，痛心之极，可惜之极！揪心之极！我不停的在想，</a:t>
            </a:r>
            <a:r>
              <a:rPr lang="zh-CN" altLang="en-US" b="1" dirty="0">
                <a:solidFill>
                  <a:srgbClr val="00B050"/>
                </a:solidFill>
              </a:rPr>
              <a:t>他们真的非死不可吗？不是那回事，其实，他们当中至少有三分之一，或者四分之一可以活下来，就是四分之一，汶川那也是两三万条命啊，就算唐山大地震发生是在夜间，如果会逃生，会自救，少死几万人也是可能的啊， </a:t>
            </a:r>
          </a:p>
          <a:p>
            <a:pPr indent="-267970"/>
            <a:r>
              <a:rPr lang="zh-CN" altLang="en-US" dirty="0"/>
              <a:t>　　</a:t>
            </a:r>
            <a:r>
              <a:rPr lang="zh-CN" altLang="en-US" b="1" dirty="0">
                <a:solidFill>
                  <a:srgbClr val="3333FF"/>
                </a:solidFill>
              </a:rPr>
              <a:t>不该死的这部分人不是死于地震当场砸死，而是死于</a:t>
            </a:r>
            <a:r>
              <a:rPr lang="zh-CN" altLang="en-US" b="1" dirty="0">
                <a:solidFill>
                  <a:srgbClr val="C00000"/>
                </a:solidFill>
              </a:rPr>
              <a:t>没有生命风险意识，没有逃生本能，没有自救能力。</a:t>
            </a:r>
            <a:r>
              <a:rPr lang="zh-CN" altLang="en-US" b="1" dirty="0">
                <a:solidFill>
                  <a:srgbClr val="3333FF"/>
                </a:solidFill>
              </a:rPr>
              <a:t> 一句话，从我一个心理专家的角度来看他们，很多人是死于</a:t>
            </a:r>
            <a:r>
              <a:rPr lang="zh-CN" altLang="en-US" b="1" dirty="0">
                <a:solidFill>
                  <a:srgbClr val="C00000"/>
                </a:solidFill>
              </a:rPr>
              <a:t>自己心理上的某种东西的空白和能力上的欠缺。</a:t>
            </a:r>
            <a:r>
              <a:rPr lang="zh-CN" altLang="en-US" b="1" dirty="0">
                <a:solidFill>
                  <a:srgbClr val="3333FF"/>
                </a:solidFill>
              </a:rPr>
              <a:t>尤其是我们的孩子，生存能力极差，我们生命安全教育的缺失，孩子独立能力的培养缺失，使一堆堆的人无谓的死去！</a:t>
            </a:r>
          </a:p>
          <a:p>
            <a:pPr indent="-267970"/>
            <a:r>
              <a:rPr lang="zh-CN" altLang="en-US" dirty="0"/>
              <a:t>　　当发生大地震之后，灾区陷入极大痛苦之中，全国一片同情和爱心大救援，当时的舆论都是宣传地震英雄事迹，林浩，经大中，谭千秋等等，这是对的，正面鼓励孩子勇敢，弘扬正气，增强民族凝聚力，</a:t>
            </a:r>
            <a:r>
              <a:rPr lang="zh-CN" altLang="en-US" b="1" dirty="0">
                <a:solidFill>
                  <a:srgbClr val="C00000"/>
                </a:solidFill>
              </a:rPr>
              <a:t>没有任何一家报纸会报道孩子软弱和逃生不当，更不会说他们死的冤枉，窝囊，人都死了，同情还来不及呢。逝者为尊，无论年龄大小。所以当时讲孩子逃生不当，不好。那样不具有引导健康舆论的意义，白白增加灾区父母的自责痛苦，</a:t>
            </a:r>
            <a:r>
              <a:rPr lang="zh-CN" altLang="en-US" dirty="0"/>
              <a:t>我当时就是知道这个重大隐忧，也只能先放一放，让灾区缓过劲来再说。</a:t>
            </a:r>
          </a:p>
          <a:p>
            <a:pPr indent="-267970"/>
            <a:r>
              <a:rPr lang="zh-CN" altLang="en-US" dirty="0"/>
              <a:t>　　但是，人命关天，作为良知和责任心，我深深知道，这个重大事实隐瞒不得，如果我们不能正视，不能消除隐患，不对全国孩子进行普及的生命安全教育，独立自救教育，那么，下一次大地震来临，还将有数万生命无谓的死去，这是何等的残忍。　汶川、玉树地震作为新闻，具有时效性，人们很快丧失兴趣。但是，作为生命教育，</a:t>
            </a:r>
            <a:r>
              <a:rPr lang="zh-CN" altLang="en-US" b="1" dirty="0">
                <a:solidFill>
                  <a:srgbClr val="3333FF"/>
                </a:solidFill>
              </a:rPr>
              <a:t>为了下一次可能的大地震那数万条生命可能得救的安全意识、知识、技能教育，刻不容缓！！</a:t>
            </a:r>
          </a:p>
          <a:p>
            <a:pPr indent="-267970"/>
            <a:endParaRPr lang="zh-CN" altLang="en-US" sz="1800" b="1" dirty="0">
              <a:solidFill>
                <a:srgbClr val="3333FF"/>
              </a:solidFill>
            </a:endParaRPr>
          </a:p>
          <a:p>
            <a:pPr indent="-267970"/>
            <a:endParaRPr lang="zh-CN" altLang="en-US" sz="1800" dirty="0"/>
          </a:p>
          <a:p>
            <a:pPr indent="-267970"/>
            <a:endParaRPr lang="zh-CN" altLang="en-US" sz="1800" dirty="0"/>
          </a:p>
        </p:txBody>
      </p:sp>
      <p:sp>
        <p:nvSpPr>
          <p:cNvPr id="69635"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15</a:t>
            </a:fld>
            <a:endParaRPr lang="en-US" altLang="x-none" sz="1200" dirty="0">
              <a:solidFill>
                <a:srgbClr val="0C61AE"/>
              </a:solidFill>
              <a:latin typeface="Calibri" pitchFamily="34"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9634">
                                            <p:txEl>
                                              <p:pRg st="0" end="0"/>
                                            </p:txEl>
                                          </p:spTgt>
                                        </p:tgtEl>
                                        <p:attrNameLst>
                                          <p:attrName>style.visibility</p:attrName>
                                        </p:attrNameLst>
                                      </p:cBhvr>
                                      <p:to>
                                        <p:strVal val="visible"/>
                                      </p:to>
                                    </p:set>
                                    <p:anim calcmode="lin" valueType="num">
                                      <p:cBhvr additive="base">
                                        <p:cTn id="7" dur="5000" fill="hold"/>
                                        <p:tgtEl>
                                          <p:spTgt spid="6963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696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69634">
                                            <p:txEl>
                                              <p:pRg st="1" end="1"/>
                                            </p:txEl>
                                          </p:spTgt>
                                        </p:tgtEl>
                                        <p:attrNameLst>
                                          <p:attrName>style.visibility</p:attrName>
                                        </p:attrNameLst>
                                      </p:cBhvr>
                                      <p:to>
                                        <p:strVal val="visible"/>
                                      </p:to>
                                    </p:set>
                                    <p:anim calcmode="lin" valueType="num">
                                      <p:cBhvr additive="base">
                                        <p:cTn id="13" dur="5000" fill="hold"/>
                                        <p:tgtEl>
                                          <p:spTgt spid="69634">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696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69634">
                                            <p:txEl>
                                              <p:pRg st="2" end="2"/>
                                            </p:txEl>
                                          </p:spTgt>
                                        </p:tgtEl>
                                        <p:attrNameLst>
                                          <p:attrName>style.visibility</p:attrName>
                                        </p:attrNameLst>
                                      </p:cBhvr>
                                      <p:to>
                                        <p:strVal val="visible"/>
                                      </p:to>
                                    </p:set>
                                    <p:anim calcmode="lin" valueType="num">
                                      <p:cBhvr additive="base">
                                        <p:cTn id="19" dur="5000" fill="hold"/>
                                        <p:tgtEl>
                                          <p:spTgt spid="69634">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696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69634">
                                            <p:txEl>
                                              <p:pRg st="3" end="3"/>
                                            </p:txEl>
                                          </p:spTgt>
                                        </p:tgtEl>
                                        <p:attrNameLst>
                                          <p:attrName>style.visibility</p:attrName>
                                        </p:attrNameLst>
                                      </p:cBhvr>
                                      <p:to>
                                        <p:strVal val="visible"/>
                                      </p:to>
                                    </p:set>
                                    <p:anim calcmode="lin" valueType="num">
                                      <p:cBhvr additive="base">
                                        <p:cTn id="25" dur="5000" fill="hold"/>
                                        <p:tgtEl>
                                          <p:spTgt spid="69634">
                                            <p:txEl>
                                              <p:pRg st="3" end="3"/>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6963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rcRect/>
          <a:stretch>
            <a:fillRect/>
          </a:stretch>
        </p:blipFill>
        <p:spPr>
          <a:xfrm>
            <a:off x="1533525" y="283210"/>
            <a:ext cx="9109710" cy="6084570"/>
          </a:xfrm>
          <a:prstGeom prst="rect">
            <a:avLst/>
          </a:prstGeom>
        </p:spPr>
      </p:pic>
      <p:pic>
        <p:nvPicPr>
          <p:cNvPr id="5" name="图片 4"/>
          <p:cNvPicPr>
            <a:picLocks noChangeAspect="1"/>
          </p:cNvPicPr>
          <p:nvPr/>
        </p:nvPicPr>
        <p:blipFill>
          <a:blip r:embed="rId3"/>
          <a:srcRect/>
          <a:stretch>
            <a:fillRect/>
          </a:stretch>
        </p:blipFill>
        <p:spPr>
          <a:xfrm>
            <a:off x="1515745" y="327025"/>
            <a:ext cx="9020175" cy="6007100"/>
          </a:xfrm>
          <a:prstGeom prst="rect">
            <a:avLst/>
          </a:prstGeom>
        </p:spPr>
      </p:pic>
      <p:pic>
        <p:nvPicPr>
          <p:cNvPr id="6" name="图片 5"/>
          <p:cNvPicPr>
            <a:picLocks noChangeAspect="1"/>
          </p:cNvPicPr>
          <p:nvPr/>
        </p:nvPicPr>
        <p:blipFill>
          <a:blip r:embed="rId4"/>
          <a:srcRect/>
          <a:stretch>
            <a:fillRect/>
          </a:stretch>
        </p:blipFill>
        <p:spPr>
          <a:xfrm>
            <a:off x="1534160" y="276860"/>
            <a:ext cx="9605010" cy="6081395"/>
          </a:xfrm>
          <a:prstGeom prst="rect">
            <a:avLst/>
          </a:prstGeom>
        </p:spPr>
      </p:pic>
      <p:pic>
        <p:nvPicPr>
          <p:cNvPr id="7" name="图片 6"/>
          <p:cNvPicPr>
            <a:picLocks noChangeAspect="1"/>
          </p:cNvPicPr>
          <p:nvPr/>
        </p:nvPicPr>
        <p:blipFill>
          <a:blip r:embed="rId5"/>
          <a:srcRect/>
          <a:stretch>
            <a:fillRect/>
          </a:stretch>
        </p:blipFill>
        <p:spPr>
          <a:xfrm>
            <a:off x="1344930" y="252730"/>
            <a:ext cx="9812020" cy="6055360"/>
          </a:xfrm>
          <a:prstGeom prst="rect">
            <a:avLst/>
          </a:prstGeom>
        </p:spPr>
      </p:pic>
      <p:pic>
        <p:nvPicPr>
          <p:cNvPr id="8" name="图片 7"/>
          <p:cNvPicPr>
            <a:picLocks noChangeAspect="1"/>
          </p:cNvPicPr>
          <p:nvPr/>
        </p:nvPicPr>
        <p:blipFill>
          <a:blip r:embed="rId6"/>
          <a:srcRect/>
          <a:stretch>
            <a:fillRect/>
          </a:stretch>
        </p:blipFill>
        <p:spPr>
          <a:xfrm>
            <a:off x="1339215" y="255270"/>
            <a:ext cx="9765030" cy="6078220"/>
          </a:xfrm>
          <a:prstGeom prst="rect">
            <a:avLst/>
          </a:prstGeom>
        </p:spPr>
      </p:pic>
      <p:pic>
        <p:nvPicPr>
          <p:cNvPr id="3" name="图片 2"/>
          <p:cNvPicPr>
            <a:picLocks noChangeAspect="1"/>
          </p:cNvPicPr>
          <p:nvPr/>
        </p:nvPicPr>
        <p:blipFill>
          <a:blip r:embed="rId7"/>
          <a:srcRect/>
          <a:stretch>
            <a:fillRect/>
          </a:stretch>
        </p:blipFill>
        <p:spPr>
          <a:xfrm>
            <a:off x="1329055" y="238760"/>
            <a:ext cx="9808845" cy="6195695"/>
          </a:xfrm>
          <a:prstGeom prst="rect">
            <a:avLst/>
          </a:prstGeom>
        </p:spPr>
      </p:pic>
      <p:pic>
        <p:nvPicPr>
          <p:cNvPr id="9" name="图片 8"/>
          <p:cNvPicPr>
            <a:picLocks noChangeAspect="1"/>
          </p:cNvPicPr>
          <p:nvPr/>
        </p:nvPicPr>
        <p:blipFill>
          <a:blip r:embed="rId8"/>
          <a:srcRect/>
          <a:stretch>
            <a:fillRect/>
          </a:stretch>
        </p:blipFill>
        <p:spPr>
          <a:xfrm>
            <a:off x="1357630" y="317500"/>
            <a:ext cx="9787255" cy="6036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half" idx="1"/>
          </p:nvPr>
        </p:nvSpPr>
        <p:spPr>
          <a:xfrm>
            <a:off x="558800" y="193675"/>
            <a:ext cx="5743575" cy="6257290"/>
          </a:xfrm>
        </p:spPr>
        <p:txBody>
          <a:bodyPr/>
          <a:lstStyle/>
          <a:p>
            <a:pPr marL="635" indent="0">
              <a:lnSpc>
                <a:spcPts val="680"/>
              </a:lnSpc>
              <a:buNone/>
            </a:pPr>
            <a:endParaRPr lang="zh-CN" altLang="en-US" sz="1600">
              <a:sym typeface="+mn-ea"/>
            </a:endParaRPr>
          </a:p>
          <a:p>
            <a:pPr marL="635" indent="0">
              <a:lnSpc>
                <a:spcPts val="680"/>
              </a:lnSpc>
              <a:buNone/>
            </a:pPr>
            <a:r>
              <a:rPr lang="zh-CN" altLang="en-US" sz="1600">
                <a:sym typeface="+mn-ea"/>
              </a:rPr>
              <a:t>1949年建国后中国大陆（除了台湾岛）的七级以上大地震列表</a:t>
            </a:r>
            <a:endParaRPr lang="zh-CN" altLang="en-US" sz="1600"/>
          </a:p>
          <a:p>
            <a:pPr indent="0">
              <a:lnSpc>
                <a:spcPts val="680"/>
              </a:lnSpc>
              <a:buNone/>
            </a:pPr>
            <a:r>
              <a:rPr lang="zh-CN" altLang="en-US" sz="1600" b="1">
                <a:solidFill>
                  <a:srgbClr val="FF0000"/>
                </a:solidFill>
                <a:sym typeface="+mn-ea"/>
              </a:rPr>
              <a:t>序号    地震                            震级</a:t>
            </a:r>
          </a:p>
          <a:p>
            <a:pPr indent="0">
              <a:lnSpc>
                <a:spcPts val="680"/>
              </a:lnSpc>
              <a:buNone/>
            </a:pPr>
            <a:r>
              <a:rPr lang="zh-CN" altLang="en-US" sz="1600">
                <a:sym typeface="+mn-ea"/>
              </a:rPr>
              <a:t>1    2008年5月12日四川汶川地震        8.0级</a:t>
            </a:r>
            <a:endParaRPr lang="zh-CN" altLang="en-US" sz="1600"/>
          </a:p>
          <a:p>
            <a:pPr indent="0">
              <a:lnSpc>
                <a:spcPts val="680"/>
              </a:lnSpc>
              <a:buNone/>
            </a:pPr>
            <a:r>
              <a:rPr lang="zh-CN" altLang="en-US" sz="1600">
                <a:sym typeface="+mn-ea"/>
              </a:rPr>
              <a:t>2    2008年3月21日新疆和田地区地震    7.3级</a:t>
            </a:r>
            <a:endParaRPr lang="zh-CN" altLang="en-US" sz="1600"/>
          </a:p>
          <a:p>
            <a:pPr indent="0">
              <a:lnSpc>
                <a:spcPts val="680"/>
              </a:lnSpc>
              <a:buNone/>
            </a:pPr>
            <a:r>
              <a:rPr lang="zh-CN" altLang="en-US" sz="1600">
                <a:sym typeface="+mn-ea"/>
              </a:rPr>
              <a:t>3    2002年6月29日吉林汪清地震        7.2级</a:t>
            </a:r>
            <a:endParaRPr lang="zh-CN" altLang="en-US" sz="1600"/>
          </a:p>
          <a:p>
            <a:pPr indent="0">
              <a:lnSpc>
                <a:spcPts val="680"/>
              </a:lnSpc>
              <a:buNone/>
            </a:pPr>
            <a:r>
              <a:rPr lang="zh-CN" altLang="en-US" sz="1600">
                <a:sym typeface="+mn-ea"/>
              </a:rPr>
              <a:t>4    2001年11月14日新疆昆仑山口        8.1级</a:t>
            </a:r>
            <a:endParaRPr lang="zh-CN" altLang="en-US" sz="1600"/>
          </a:p>
          <a:p>
            <a:pPr indent="0">
              <a:lnSpc>
                <a:spcPts val="680"/>
              </a:lnSpc>
              <a:buNone/>
            </a:pPr>
            <a:r>
              <a:rPr lang="zh-CN" altLang="en-US" sz="1600">
                <a:sym typeface="+mn-ea"/>
              </a:rPr>
              <a:t>5    1996年11月19日新疆喀喇昆仑山口    7.1级</a:t>
            </a:r>
            <a:endParaRPr lang="zh-CN" altLang="en-US" sz="1600"/>
          </a:p>
          <a:p>
            <a:pPr indent="0">
              <a:lnSpc>
                <a:spcPts val="680"/>
              </a:lnSpc>
              <a:buNone/>
            </a:pPr>
            <a:r>
              <a:rPr lang="zh-CN" altLang="en-US" sz="1600">
                <a:sym typeface="+mn-ea"/>
              </a:rPr>
              <a:t>6    1996年2月3日云南丽江地震          7.0级</a:t>
            </a:r>
            <a:endParaRPr lang="zh-CN" altLang="en-US" sz="1600"/>
          </a:p>
          <a:p>
            <a:pPr indent="0">
              <a:lnSpc>
                <a:spcPts val="680"/>
              </a:lnSpc>
              <a:buNone/>
            </a:pPr>
            <a:r>
              <a:rPr lang="zh-CN" altLang="en-US" sz="1600">
                <a:sym typeface="+mn-ea"/>
              </a:rPr>
              <a:t>7    1995年7月12日云南孟连地震        7.3级</a:t>
            </a:r>
            <a:endParaRPr lang="zh-CN" altLang="en-US" sz="1600"/>
          </a:p>
          <a:p>
            <a:pPr indent="0">
              <a:lnSpc>
                <a:spcPts val="680"/>
              </a:lnSpc>
              <a:buNone/>
            </a:pPr>
            <a:r>
              <a:rPr lang="zh-CN" altLang="en-US" sz="1600">
                <a:sym typeface="+mn-ea"/>
              </a:rPr>
              <a:t>8    1994年9月16日台湾海峡地震        7.3级</a:t>
            </a:r>
            <a:endParaRPr lang="zh-CN" altLang="en-US" sz="1600"/>
          </a:p>
          <a:p>
            <a:pPr indent="0">
              <a:lnSpc>
                <a:spcPts val="680"/>
              </a:lnSpc>
              <a:buNone/>
            </a:pPr>
            <a:r>
              <a:rPr lang="zh-CN" altLang="en-US" sz="1600">
                <a:sym typeface="+mn-ea"/>
              </a:rPr>
              <a:t>9    1988年11月6日云南澜沧耿马地震    7.6级</a:t>
            </a:r>
            <a:endParaRPr lang="zh-CN" altLang="en-US" sz="1600"/>
          </a:p>
          <a:p>
            <a:pPr indent="0">
              <a:lnSpc>
                <a:spcPts val="680"/>
              </a:lnSpc>
              <a:buNone/>
            </a:pPr>
            <a:r>
              <a:rPr lang="en-US" altLang="zh-CN" sz="1600">
                <a:sym typeface="+mn-ea"/>
              </a:rPr>
              <a:t>10 </a:t>
            </a:r>
            <a:r>
              <a:rPr lang="zh-CN" altLang="en-US" sz="1600">
                <a:sym typeface="+mn-ea"/>
              </a:rPr>
              <a:t> 1988年11月6日云南澜沧耿马地震  7.2级</a:t>
            </a:r>
            <a:endParaRPr lang="zh-CN" altLang="en-US" sz="1600"/>
          </a:p>
          <a:p>
            <a:pPr indent="0">
              <a:lnSpc>
                <a:spcPts val="680"/>
              </a:lnSpc>
              <a:buNone/>
            </a:pPr>
            <a:r>
              <a:rPr lang="zh-CN" altLang="en-US" sz="1600">
                <a:sym typeface="+mn-ea"/>
              </a:rPr>
              <a:t>11    1985年8月23日新疆乌恰地震        7.4级</a:t>
            </a:r>
            <a:endParaRPr lang="zh-CN" altLang="en-US" sz="1600"/>
          </a:p>
          <a:p>
            <a:pPr indent="0">
              <a:lnSpc>
                <a:spcPts val="680"/>
              </a:lnSpc>
              <a:buNone/>
            </a:pPr>
            <a:r>
              <a:rPr lang="zh-CN" altLang="en-US" sz="1600">
                <a:sym typeface="+mn-ea"/>
              </a:rPr>
              <a:t>12    1981年1月2日东海                7.2级</a:t>
            </a:r>
            <a:endParaRPr lang="zh-CN" altLang="en-US" sz="1600"/>
          </a:p>
          <a:p>
            <a:pPr indent="0">
              <a:lnSpc>
                <a:spcPts val="680"/>
              </a:lnSpc>
              <a:buNone/>
            </a:pPr>
            <a:r>
              <a:rPr lang="zh-CN" altLang="en-US" sz="1600">
                <a:sym typeface="+mn-ea"/>
              </a:rPr>
              <a:t>13    1976年8月16日四川松潘—平武地震    7.2级</a:t>
            </a:r>
            <a:endParaRPr lang="zh-CN" altLang="en-US" sz="1600"/>
          </a:p>
          <a:p>
            <a:pPr indent="0">
              <a:lnSpc>
                <a:spcPts val="680"/>
              </a:lnSpc>
              <a:buNone/>
            </a:pPr>
            <a:r>
              <a:rPr lang="zh-CN" altLang="en-US" sz="1600">
                <a:sym typeface="+mn-ea"/>
              </a:rPr>
              <a:t>14    1976年8月16日四川松潘—平武地震    7.2级（7日后）</a:t>
            </a:r>
            <a:endParaRPr lang="zh-CN" altLang="en-US" sz="1600"/>
          </a:p>
          <a:p>
            <a:pPr indent="0">
              <a:lnSpc>
                <a:spcPts val="680"/>
              </a:lnSpc>
              <a:buNone/>
            </a:pPr>
            <a:r>
              <a:rPr lang="zh-CN" altLang="en-US" sz="1600">
                <a:sym typeface="+mn-ea"/>
              </a:rPr>
              <a:t>15    1976年7月28日河北唐山地震    7.8级</a:t>
            </a:r>
            <a:endParaRPr lang="zh-CN" altLang="en-US" sz="1600"/>
          </a:p>
          <a:p>
            <a:pPr indent="0">
              <a:lnSpc>
                <a:spcPts val="680"/>
              </a:lnSpc>
              <a:buNone/>
            </a:pPr>
            <a:r>
              <a:rPr lang="zh-CN" altLang="en-US" sz="1600">
                <a:sym typeface="+mn-ea"/>
              </a:rPr>
              <a:t>16    1976年7月28日河北滦县7.1级</a:t>
            </a:r>
            <a:endParaRPr lang="zh-CN" altLang="en-US" sz="1600"/>
          </a:p>
          <a:p>
            <a:pPr indent="0">
              <a:lnSpc>
                <a:spcPts val="680"/>
              </a:lnSpc>
              <a:buNone/>
            </a:pPr>
            <a:r>
              <a:rPr lang="zh-CN" altLang="en-US" sz="1600">
                <a:sym typeface="+mn-ea"/>
              </a:rPr>
              <a:t>17    1976年5月29日云南龙陵地震    7.3级</a:t>
            </a:r>
            <a:endParaRPr lang="zh-CN" altLang="en-US" sz="1600"/>
          </a:p>
        </p:txBody>
      </p:sp>
      <p:sp>
        <p:nvSpPr>
          <p:cNvPr id="5" name="内容占位符 4"/>
          <p:cNvSpPr>
            <a:spLocks noGrp="1"/>
          </p:cNvSpPr>
          <p:nvPr>
            <p:ph sz="half" idx="2"/>
          </p:nvPr>
        </p:nvSpPr>
        <p:spPr>
          <a:xfrm>
            <a:off x="6693535" y="203200"/>
            <a:ext cx="5101590" cy="6317615"/>
          </a:xfrm>
        </p:spPr>
        <p:txBody>
          <a:bodyPr/>
          <a:lstStyle/>
          <a:p>
            <a:pPr>
              <a:lnSpc>
                <a:spcPts val="720"/>
              </a:lnSpc>
            </a:pPr>
            <a:r>
              <a:rPr lang="zh-CN" altLang="en-US" sz="1600">
                <a:sym typeface="+mn-ea"/>
              </a:rPr>
              <a:t>18    1976年5月29日云南龙陵地震   7.4级</a:t>
            </a:r>
            <a:endParaRPr lang="zh-CN" altLang="en-US" sz="1600"/>
          </a:p>
          <a:p>
            <a:pPr>
              <a:lnSpc>
                <a:spcPts val="720"/>
              </a:lnSpc>
            </a:pPr>
            <a:r>
              <a:rPr lang="zh-CN" altLang="en-US" sz="1600">
                <a:sym typeface="+mn-ea"/>
              </a:rPr>
              <a:t>19    1975年2月4日辽宁海城地震          7.3级</a:t>
            </a:r>
            <a:endParaRPr lang="zh-CN" altLang="en-US" sz="1600"/>
          </a:p>
          <a:p>
            <a:pPr>
              <a:lnSpc>
                <a:spcPts val="720"/>
              </a:lnSpc>
            </a:pPr>
            <a:r>
              <a:rPr lang="zh-CN" altLang="en-US" sz="1600">
                <a:sym typeface="+mn-ea"/>
              </a:rPr>
              <a:t>20    1974年8月11日新疆乌洽西南         7.3级</a:t>
            </a:r>
            <a:endParaRPr lang="zh-CN" altLang="en-US" sz="1600"/>
          </a:p>
          <a:p>
            <a:pPr>
              <a:lnSpc>
                <a:spcPts val="720"/>
              </a:lnSpc>
            </a:pPr>
            <a:r>
              <a:rPr lang="zh-CN" altLang="en-US" sz="1600">
                <a:sym typeface="+mn-ea"/>
              </a:rPr>
              <a:t>21    1974年5月11日云南大关地震        7.1级</a:t>
            </a:r>
            <a:endParaRPr lang="zh-CN" altLang="en-US" sz="1600"/>
          </a:p>
          <a:p>
            <a:pPr>
              <a:lnSpc>
                <a:spcPts val="720"/>
              </a:lnSpc>
            </a:pPr>
            <a:r>
              <a:rPr lang="zh-CN" altLang="en-US" sz="1600">
                <a:sym typeface="+mn-ea"/>
              </a:rPr>
              <a:t>22    1973年9月29日吉林珲春东南        7.7级</a:t>
            </a:r>
            <a:endParaRPr lang="zh-CN" altLang="en-US" sz="1600"/>
          </a:p>
          <a:p>
            <a:pPr>
              <a:lnSpc>
                <a:spcPts val="720"/>
              </a:lnSpc>
            </a:pPr>
            <a:r>
              <a:rPr lang="zh-CN" altLang="en-US" sz="1600">
                <a:sym typeface="+mn-ea"/>
              </a:rPr>
              <a:t>23    1973年7月14日西藏亦基台错        7.3级</a:t>
            </a:r>
            <a:endParaRPr lang="zh-CN" altLang="en-US" sz="1600"/>
          </a:p>
          <a:p>
            <a:pPr>
              <a:lnSpc>
                <a:spcPts val="720"/>
              </a:lnSpc>
            </a:pPr>
            <a:r>
              <a:rPr lang="zh-CN" altLang="en-US" sz="1600">
                <a:sym typeface="+mn-ea"/>
              </a:rPr>
              <a:t>24    1973年2月6日四川炉霍地震            7.6级</a:t>
            </a:r>
            <a:endParaRPr lang="zh-CN" altLang="en-US" sz="1600"/>
          </a:p>
          <a:p>
            <a:pPr>
              <a:lnSpc>
                <a:spcPts val="720"/>
              </a:lnSpc>
            </a:pPr>
            <a:r>
              <a:rPr lang="zh-CN" altLang="en-US" sz="1600">
                <a:sym typeface="+mn-ea"/>
              </a:rPr>
              <a:t>25    1970年1月5日云南通海地震            7.7级</a:t>
            </a:r>
            <a:endParaRPr lang="zh-CN" altLang="en-US" sz="1600"/>
          </a:p>
          <a:p>
            <a:pPr>
              <a:lnSpc>
                <a:spcPts val="720"/>
              </a:lnSpc>
            </a:pPr>
            <a:r>
              <a:rPr lang="zh-CN" altLang="en-US" sz="1600">
                <a:sym typeface="+mn-ea"/>
              </a:rPr>
              <a:t>26    1969年7月18日渤海地震                7.4级</a:t>
            </a:r>
            <a:endParaRPr lang="zh-CN" altLang="en-US" sz="1600"/>
          </a:p>
          <a:p>
            <a:pPr>
              <a:lnSpc>
                <a:spcPts val="720"/>
              </a:lnSpc>
            </a:pPr>
            <a:r>
              <a:rPr lang="zh-CN" altLang="en-US" sz="1600">
                <a:sym typeface="+mn-ea"/>
              </a:rPr>
              <a:t>27    1966年年3月8日至29日河北邢台地震    6-7.2级</a:t>
            </a:r>
            <a:endParaRPr lang="zh-CN" altLang="en-US" sz="1600"/>
          </a:p>
          <a:p>
            <a:pPr>
              <a:lnSpc>
                <a:spcPts val="720"/>
              </a:lnSpc>
            </a:pPr>
            <a:r>
              <a:rPr lang="zh-CN" altLang="en-US" sz="1600">
                <a:sym typeface="+mn-ea"/>
              </a:rPr>
              <a:t>28    1963年4月19日青海阿兰湖附近        7.0级</a:t>
            </a:r>
            <a:endParaRPr lang="zh-CN" altLang="en-US" sz="1600"/>
          </a:p>
          <a:p>
            <a:pPr>
              <a:lnSpc>
                <a:spcPts val="720"/>
              </a:lnSpc>
            </a:pPr>
            <a:r>
              <a:rPr lang="zh-CN" altLang="en-US" sz="1600">
                <a:sym typeface="+mn-ea"/>
              </a:rPr>
              <a:t>29    1957年1月3日黑龙江东宁西南        7.0级</a:t>
            </a:r>
            <a:endParaRPr lang="zh-CN" altLang="en-US" sz="1600"/>
          </a:p>
          <a:p>
            <a:pPr>
              <a:lnSpc>
                <a:spcPts val="720"/>
              </a:lnSpc>
            </a:pPr>
            <a:r>
              <a:rPr lang="zh-CN" altLang="en-US" sz="1600">
                <a:sym typeface="+mn-ea"/>
              </a:rPr>
              <a:t>30    1955年4月15日新疆乌恰地震        7.0级</a:t>
            </a:r>
            <a:endParaRPr lang="zh-CN" altLang="en-US" sz="1600"/>
          </a:p>
          <a:p>
            <a:pPr>
              <a:lnSpc>
                <a:spcPts val="720"/>
              </a:lnSpc>
            </a:pPr>
            <a:r>
              <a:rPr lang="en-US" altLang="zh-CN" sz="1600">
                <a:sym typeface="+mn-ea"/>
              </a:rPr>
              <a:t>31    </a:t>
            </a:r>
            <a:r>
              <a:rPr lang="zh-CN" altLang="en-US" sz="1600">
                <a:sym typeface="+mn-ea"/>
              </a:rPr>
              <a:t>1955年4月15日新疆乌恰地震        7.0级</a:t>
            </a:r>
            <a:endParaRPr lang="zh-CN" altLang="en-US" sz="1600"/>
          </a:p>
          <a:p>
            <a:pPr>
              <a:lnSpc>
                <a:spcPts val="720"/>
              </a:lnSpc>
            </a:pPr>
            <a:r>
              <a:rPr lang="zh-CN" altLang="en-US" sz="1600">
                <a:sym typeface="+mn-ea"/>
              </a:rPr>
              <a:t>32    1955年4月14日四川康定地震        7.5级</a:t>
            </a:r>
            <a:endParaRPr lang="zh-CN" altLang="en-US" sz="1600"/>
          </a:p>
          <a:p>
            <a:pPr>
              <a:lnSpc>
                <a:spcPts val="720"/>
              </a:lnSpc>
            </a:pPr>
            <a:r>
              <a:rPr lang="zh-CN" altLang="en-US" sz="1600">
                <a:sym typeface="+mn-ea"/>
              </a:rPr>
              <a:t>33    1954年2月l1日甘肃山丹地震        7.3级</a:t>
            </a:r>
            <a:endParaRPr lang="zh-CN" altLang="en-US" sz="1600"/>
          </a:p>
          <a:p>
            <a:pPr>
              <a:lnSpc>
                <a:spcPts val="720"/>
              </a:lnSpc>
            </a:pPr>
            <a:r>
              <a:rPr lang="zh-CN" altLang="en-US" sz="1600">
                <a:sym typeface="+mn-ea"/>
              </a:rPr>
              <a:t>34    1952年8月18日西藏桑雄地震        7.5级</a:t>
            </a:r>
            <a:endParaRPr lang="zh-CN" altLang="en-US" sz="1600"/>
          </a:p>
          <a:p>
            <a:pPr>
              <a:lnSpc>
                <a:spcPts val="720"/>
              </a:lnSpc>
            </a:pPr>
            <a:r>
              <a:rPr lang="zh-CN" altLang="en-US" sz="1600">
                <a:sym typeface="+mn-ea"/>
              </a:rPr>
              <a:t>35    1951年11月18日西藏当雄地震        8.0级</a:t>
            </a:r>
            <a:endParaRPr lang="zh-CN" altLang="en-US" sz="1600"/>
          </a:p>
          <a:p>
            <a:pPr>
              <a:lnSpc>
                <a:spcPts val="720"/>
              </a:lnSpc>
            </a:pPr>
            <a:r>
              <a:rPr lang="zh-CN" altLang="en-US" sz="1600">
                <a:sym typeface="+mn-ea"/>
              </a:rPr>
              <a:t>36    1950年8月15日西藏墨脱地震        8.6级</a:t>
            </a:r>
            <a:endParaRPr lang="zh-CN" altLang="en-US" sz="1600"/>
          </a:p>
          <a:p>
            <a:pPr>
              <a:lnSpc>
                <a:spcPts val="720"/>
              </a:lnSpc>
            </a:pPr>
            <a:r>
              <a:rPr lang="zh-CN" altLang="en-US" sz="1600">
                <a:sym typeface="+mn-ea"/>
              </a:rPr>
              <a:t>37    1950年2月3日云南勐海西南            7.0级</a:t>
            </a:r>
            <a:endParaRPr lang="zh-CN" altLang="en-US" sz="1600"/>
          </a:p>
          <a:p>
            <a:endParaRPr lang="zh-CN" altLang="en-US"/>
          </a:p>
        </p:txBody>
      </p:sp>
      <p:sp>
        <p:nvSpPr>
          <p:cNvPr id="2" name="文本框 1"/>
          <p:cNvSpPr txBox="1"/>
          <p:nvPr/>
        </p:nvSpPr>
        <p:spPr>
          <a:xfrm>
            <a:off x="103505" y="-2420620"/>
            <a:ext cx="11195050" cy="459105"/>
          </a:xfrm>
          <a:prstGeom prst="rect">
            <a:avLst/>
          </a:prstGeom>
          <a:noFill/>
        </p:spPr>
        <p:txBody>
          <a:bodyPr wrap="square" rtlCol="0" anchor="t">
            <a:spAutoFit/>
          </a:bodyPr>
          <a:lstStyle/>
          <a:p>
            <a:endParaRPr lang="zh-CN" altLang="en-US" sz="1200"/>
          </a:p>
          <a:p>
            <a:endParaRPr lang="zh-CN" altLang="en-US" sz="1200"/>
          </a:p>
        </p:txBody>
      </p:sp>
      <p:sp>
        <p:nvSpPr>
          <p:cNvPr id="6" name="矩形 5"/>
          <p:cNvSpPr/>
          <p:nvPr/>
        </p:nvSpPr>
        <p:spPr>
          <a:xfrm>
            <a:off x="6350000" y="10795"/>
            <a:ext cx="76200" cy="6478905"/>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1"/>
          <p:cNvSpPr>
            <a:spLocks noGrp="1"/>
          </p:cNvSpPr>
          <p:nvPr>
            <p:ph idx="1"/>
          </p:nvPr>
        </p:nvSpPr>
        <p:spPr>
          <a:xfrm>
            <a:off x="1523048" y="1066800"/>
            <a:ext cx="8231188" cy="4525963"/>
          </a:xfrm>
        </p:spPr>
        <p:txBody>
          <a:bodyPr wrap="square" anchor="t"/>
          <a:lstStyle/>
          <a:p>
            <a:pPr lvl="0" indent="-267970"/>
            <a:r>
              <a:rPr lang="zh-CN" altLang="en-US" sz="2400" dirty="0">
                <a:ea typeface="方正姚体"/>
              </a:rPr>
              <a:t>先来看一组图片</a:t>
            </a:r>
          </a:p>
          <a:p>
            <a:pPr lvl="0" indent="-267970"/>
            <a:endParaRPr lang="zh-CN" altLang="en-US" dirty="0">
              <a:ea typeface="方正姚体"/>
            </a:endParaRPr>
          </a:p>
          <a:p>
            <a:pPr marL="89535" lvl="0" indent="0">
              <a:buNone/>
            </a:pPr>
            <a:r>
              <a:rPr lang="zh-CN" altLang="en-US" sz="5400" dirty="0">
                <a:latin typeface="微软雅黑" pitchFamily="34" charset="-122"/>
                <a:ea typeface="微软雅黑" pitchFamily="34" charset="-122"/>
              </a:rPr>
              <a:t>相同的灾难  不同的表现</a:t>
            </a:r>
          </a:p>
        </p:txBody>
      </p:sp>
      <p:sp>
        <p:nvSpPr>
          <p:cNvPr id="27650" name="灯片编号占位符 3"/>
          <p:cNvSpPr txBox="1">
            <a:spLocks noGrp="1"/>
          </p:cNvSpPr>
          <p:nvPr/>
        </p:nvSpPr>
        <p:spPr>
          <a:xfrm>
            <a:off x="9754236" y="6473825"/>
            <a:ext cx="758825" cy="249238"/>
          </a:xfrm>
          <a:prstGeom prst="rect">
            <a:avLst/>
          </a:prstGeom>
          <a:noFill/>
          <a:ln w="9525">
            <a:noFill/>
            <a:miter/>
          </a:ln>
        </p:spPr>
        <p:txBody>
          <a:bodyPr anchor="t"/>
          <a:lstStyle/>
          <a:p>
            <a:pPr lvl="0" algn="r"/>
            <a:fld id="{9A0DB2DC-4C9A-4742-B13C-FB6460FD3503}" type="slidenum">
              <a:rPr lang="en-US" altLang="x-none" sz="1200" dirty="0">
                <a:solidFill>
                  <a:srgbClr val="0C61AE"/>
                </a:solidFill>
                <a:latin typeface="Calibri" pitchFamily="34" charset="0"/>
                <a:ea typeface="宋体" charset="-122"/>
              </a:rPr>
              <a:pPr lvl="0" algn="r"/>
              <a:t>18</a:t>
            </a:fld>
            <a:endParaRPr lang="en-US" altLang="x-none" sz="1200" dirty="0">
              <a:solidFill>
                <a:srgbClr val="0C61AE"/>
              </a:solidFill>
              <a:latin typeface="Calibri" pitchFamily="34" charset="0"/>
              <a:ea typeface="宋体" charset="-122"/>
            </a:endParaRPr>
          </a:p>
        </p:txBody>
      </p:sp>
      <p:sp>
        <p:nvSpPr>
          <p:cNvPr id="27651" name="副标题 2"/>
          <p:cNvSpPr txBox="1"/>
          <p:nvPr/>
        </p:nvSpPr>
        <p:spPr>
          <a:xfrm>
            <a:off x="2132648" y="5410200"/>
            <a:ext cx="7773988" cy="1200150"/>
          </a:xfrm>
          <a:prstGeom prst="rect">
            <a:avLst/>
          </a:prstGeom>
          <a:noFill/>
          <a:ln w="9525">
            <a:noFill/>
            <a:miter/>
          </a:ln>
        </p:spPr>
        <p:txBody>
          <a:bodyPr anchor="t"/>
          <a:lstStyle/>
          <a:p>
            <a:pPr marL="365125" lvl="0" indent="-255270">
              <a:lnSpc>
                <a:spcPct val="80000"/>
              </a:lnSpc>
              <a:spcBef>
                <a:spcPts val="400"/>
              </a:spcBef>
              <a:buClr>
                <a:schemeClr val="accent1"/>
              </a:buClr>
              <a:buSzPct val="68000"/>
              <a:buFont typeface="Wingdings 3" pitchFamily="2" charset="2"/>
              <a:buChar char=""/>
            </a:pPr>
            <a:endParaRPr lang="zh-CN" altLang="en-US" sz="2500" dirty="0">
              <a:latin typeface="Rockwell"/>
              <a:ea typeface="方正姚体"/>
            </a:endParaRPr>
          </a:p>
        </p:txBody>
      </p:sp>
      <p:sp>
        <p:nvSpPr>
          <p:cNvPr id="27652"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18</a:t>
            </a:fld>
            <a:endParaRPr lang="en-US" altLang="x-none" sz="1200" dirty="0">
              <a:solidFill>
                <a:srgbClr val="0C61AE"/>
              </a:solidFill>
              <a:latin typeface="Calibri" pitchFamily="34" charset="0"/>
              <a:ea typeface="宋体" charset="-122"/>
            </a:endParaRPr>
          </a:p>
        </p:txBody>
      </p:sp>
      <p:pic>
        <p:nvPicPr>
          <p:cNvPr id="3" name="图片 2">
            <a:hlinkClick r:id="rId2" action="ppaction://hlinkpres?slideindex=1&amp;slidetitle="/>
          </p:cNvPr>
          <p:cNvPicPr>
            <a:picLocks noChangeAspect="1"/>
          </p:cNvPicPr>
          <p:nvPr/>
        </p:nvPicPr>
        <p:blipFill>
          <a:blip r:embed="rId3"/>
          <a:srcRect l="30727" t="5080" r="34948" b="39163"/>
          <a:stretch>
            <a:fillRect/>
          </a:stretch>
        </p:blipFill>
        <p:spPr>
          <a:xfrm>
            <a:off x="9074150" y="2063750"/>
            <a:ext cx="1112520" cy="1047750"/>
          </a:xfrm>
          <a:prstGeom prst="heart">
            <a:avLst/>
          </a:prstGeom>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a:t> 一、发生大地震时不要急，学会暂时避险；</a:t>
            </a:r>
            <a:r>
              <a:rPr lang="en-US" altLang="zh-CN"/>
              <a:t>12.74</a:t>
            </a:r>
            <a:r>
              <a:rPr lang="zh-CN" altLang="en-US">
                <a:ea typeface="宋体" charset="0"/>
              </a:rPr>
              <a:t>秒</a:t>
            </a:r>
          </a:p>
          <a:p>
            <a:r>
              <a:rPr lang="zh-CN" altLang="en-US"/>
              <a:t> 二、学会藏身避险，待地震过后再有序地撤离；</a:t>
            </a:r>
          </a:p>
          <a:p>
            <a:r>
              <a:rPr lang="zh-CN" altLang="en-US"/>
              <a:t> 三、远离危险区域。护住头部，迅速远离山崖，陡坡，河岸、</a:t>
            </a:r>
            <a:r>
              <a:rPr lang="zh-CN" altLang="en-US">
                <a:sym typeface="+mn-ea"/>
              </a:rPr>
              <a:t>楼房建筑物</a:t>
            </a:r>
            <a:r>
              <a:rPr lang="zh-CN" altLang="en-US"/>
              <a:t>及高压线等；</a:t>
            </a:r>
          </a:p>
          <a:p>
            <a:r>
              <a:rPr lang="zh-CN" altLang="en-US"/>
              <a:t> 四、被埋要保存体力，要尽量保持冷静，设法自救；无法脱险时，要保存体力，尽力寻找水和食物，创造生存条件，耐心等待救援；</a:t>
            </a:r>
          </a:p>
          <a:p>
            <a:r>
              <a:rPr lang="zh-CN" altLang="en-US">
                <a:solidFill>
                  <a:srgbClr val="0070C0"/>
                </a:solidFill>
              </a:rPr>
              <a:t>从地震演练说起</a:t>
            </a:r>
            <a:r>
              <a:rPr lang="en-US" altLang="zh-CN">
                <a:solidFill>
                  <a:srgbClr val="0070C0"/>
                </a:solidFill>
              </a:rPr>
              <a:t>..</a:t>
            </a:r>
            <a:r>
              <a:rPr lang="zh-CN" altLang="en-US">
                <a:solidFill>
                  <a:srgbClr val="0070C0"/>
                </a:solidFill>
                <a:ea typeface="宋体" charset="0"/>
              </a:rPr>
              <a:t>。警报声、时间指标、避险与逃生</a:t>
            </a:r>
            <a:r>
              <a:rPr lang="en-US" altLang="zh-CN">
                <a:solidFill>
                  <a:srgbClr val="0070C0"/>
                </a:solidFill>
                <a:ea typeface="宋体" charset="0"/>
              </a:rPr>
              <a:t>-</a:t>
            </a:r>
            <a:r>
              <a:rPr lang="zh-CN" altLang="en-US">
                <a:solidFill>
                  <a:srgbClr val="0070C0"/>
                </a:solidFill>
                <a:ea typeface="宋体" charset="0"/>
              </a:rPr>
              <a:t>抱头找角伺机跑</a:t>
            </a:r>
          </a:p>
          <a:p>
            <a:endParaRPr lang="zh-CN" altLang="en-US">
              <a:solidFill>
                <a:srgbClr val="0070C0"/>
              </a:solidFill>
              <a:ea typeface="宋体" charset="0"/>
            </a:endParaRPr>
          </a:p>
        </p:txBody>
      </p:sp>
      <p:sp>
        <p:nvSpPr>
          <p:cNvPr id="17" name="文本框 16"/>
          <p:cNvSpPr txBox="1"/>
          <p:nvPr/>
        </p:nvSpPr>
        <p:spPr>
          <a:xfrm>
            <a:off x="1127125" y="529590"/>
            <a:ext cx="3059430" cy="400050"/>
          </a:xfrm>
          <a:prstGeom prst="rect">
            <a:avLst/>
          </a:prstGeom>
          <a:noFill/>
        </p:spPr>
        <p:txBody>
          <a:bodyPr anchor="ctr"/>
          <a:lstStyle/>
          <a:p>
            <a:pPr lvl="0" eaLnBrk="1" hangingPunct="1">
              <a:lnSpc>
                <a:spcPct val="90000"/>
              </a:lnSpc>
            </a:pPr>
            <a:r>
              <a:rPr lang="zh-CN" altLang="en-US" sz="3200" dirty="0">
                <a:solidFill>
                  <a:srgbClr val="D02942"/>
                </a:solidFill>
                <a:latin typeface="华文细黑" pitchFamily="2" charset="-122"/>
                <a:ea typeface="华文细黑" pitchFamily="2" charset="-122"/>
              </a:rPr>
              <a:t>地震</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KSO_GT1"/>
          <p:cNvSpPr/>
          <p:nvPr/>
        </p:nvSpPr>
        <p:spPr bwMode="ltGray">
          <a:xfrm>
            <a:off x="5899150" y="2063750"/>
            <a:ext cx="675005" cy="697230"/>
          </a:xfrm>
          <a:custGeom>
            <a:avLst/>
            <a:gdLst>
              <a:gd name="T0" fmla="*/ 264 w 742"/>
              <a:gd name="T1" fmla="*/ 20 h 718"/>
              <a:gd name="T2" fmla="*/ 286 w 742"/>
              <a:gd name="T3" fmla="*/ 52 h 718"/>
              <a:gd name="T4" fmla="*/ 242 w 742"/>
              <a:gd name="T5" fmla="*/ 68 h 718"/>
              <a:gd name="T6" fmla="*/ 202 w 742"/>
              <a:gd name="T7" fmla="*/ 72 h 718"/>
              <a:gd name="T8" fmla="*/ 194 w 742"/>
              <a:gd name="T9" fmla="*/ 102 h 718"/>
              <a:gd name="T10" fmla="*/ 140 w 742"/>
              <a:gd name="T11" fmla="*/ 114 h 718"/>
              <a:gd name="T12" fmla="*/ 116 w 742"/>
              <a:gd name="T13" fmla="*/ 136 h 718"/>
              <a:gd name="T14" fmla="*/ 84 w 742"/>
              <a:gd name="T15" fmla="*/ 164 h 718"/>
              <a:gd name="T16" fmla="*/ 76 w 742"/>
              <a:gd name="T17" fmla="*/ 182 h 718"/>
              <a:gd name="T18" fmla="*/ 60 w 742"/>
              <a:gd name="T19" fmla="*/ 224 h 718"/>
              <a:gd name="T20" fmla="*/ 42 w 742"/>
              <a:gd name="T21" fmla="*/ 272 h 718"/>
              <a:gd name="T22" fmla="*/ 24 w 742"/>
              <a:gd name="T23" fmla="*/ 296 h 718"/>
              <a:gd name="T24" fmla="*/ 12 w 742"/>
              <a:gd name="T25" fmla="*/ 330 h 718"/>
              <a:gd name="T26" fmla="*/ 16 w 742"/>
              <a:gd name="T27" fmla="*/ 352 h 718"/>
              <a:gd name="T28" fmla="*/ 6 w 742"/>
              <a:gd name="T29" fmla="*/ 396 h 718"/>
              <a:gd name="T30" fmla="*/ 30 w 742"/>
              <a:gd name="T31" fmla="*/ 420 h 718"/>
              <a:gd name="T32" fmla="*/ 22 w 742"/>
              <a:gd name="T33" fmla="*/ 448 h 718"/>
              <a:gd name="T34" fmla="*/ 38 w 742"/>
              <a:gd name="T35" fmla="*/ 472 h 718"/>
              <a:gd name="T36" fmla="*/ 64 w 742"/>
              <a:gd name="T37" fmla="*/ 500 h 718"/>
              <a:gd name="T38" fmla="*/ 76 w 742"/>
              <a:gd name="T39" fmla="*/ 546 h 718"/>
              <a:gd name="T40" fmla="*/ 126 w 742"/>
              <a:gd name="T41" fmla="*/ 572 h 718"/>
              <a:gd name="T42" fmla="*/ 130 w 742"/>
              <a:gd name="T43" fmla="*/ 602 h 718"/>
              <a:gd name="T44" fmla="*/ 170 w 742"/>
              <a:gd name="T45" fmla="*/ 614 h 718"/>
              <a:gd name="T46" fmla="*/ 188 w 742"/>
              <a:gd name="T47" fmla="*/ 636 h 718"/>
              <a:gd name="T48" fmla="*/ 212 w 742"/>
              <a:gd name="T49" fmla="*/ 644 h 718"/>
              <a:gd name="T50" fmla="*/ 238 w 742"/>
              <a:gd name="T51" fmla="*/ 662 h 718"/>
              <a:gd name="T52" fmla="*/ 280 w 742"/>
              <a:gd name="T53" fmla="*/ 668 h 718"/>
              <a:gd name="T54" fmla="*/ 300 w 742"/>
              <a:gd name="T55" fmla="*/ 676 h 718"/>
              <a:gd name="T56" fmla="*/ 330 w 742"/>
              <a:gd name="T57" fmla="*/ 688 h 718"/>
              <a:gd name="T58" fmla="*/ 350 w 742"/>
              <a:gd name="T59" fmla="*/ 694 h 718"/>
              <a:gd name="T60" fmla="*/ 392 w 742"/>
              <a:gd name="T61" fmla="*/ 718 h 718"/>
              <a:gd name="T62" fmla="*/ 398 w 742"/>
              <a:gd name="T63" fmla="*/ 686 h 718"/>
              <a:gd name="T64" fmla="*/ 428 w 742"/>
              <a:gd name="T65" fmla="*/ 688 h 718"/>
              <a:gd name="T66" fmla="*/ 504 w 742"/>
              <a:gd name="T67" fmla="*/ 660 h 718"/>
              <a:gd name="T68" fmla="*/ 534 w 742"/>
              <a:gd name="T69" fmla="*/ 656 h 718"/>
              <a:gd name="T70" fmla="*/ 550 w 742"/>
              <a:gd name="T71" fmla="*/ 644 h 718"/>
              <a:gd name="T72" fmla="*/ 570 w 742"/>
              <a:gd name="T73" fmla="*/ 612 h 718"/>
              <a:gd name="T74" fmla="*/ 612 w 742"/>
              <a:gd name="T75" fmla="*/ 586 h 718"/>
              <a:gd name="T76" fmla="*/ 630 w 742"/>
              <a:gd name="T77" fmla="*/ 554 h 718"/>
              <a:gd name="T78" fmla="*/ 656 w 742"/>
              <a:gd name="T79" fmla="*/ 520 h 718"/>
              <a:gd name="T80" fmla="*/ 682 w 742"/>
              <a:gd name="T81" fmla="*/ 492 h 718"/>
              <a:gd name="T82" fmla="*/ 692 w 742"/>
              <a:gd name="T83" fmla="*/ 466 h 718"/>
              <a:gd name="T84" fmla="*/ 696 w 742"/>
              <a:gd name="T85" fmla="*/ 410 h 718"/>
              <a:gd name="T86" fmla="*/ 734 w 742"/>
              <a:gd name="T87" fmla="*/ 352 h 718"/>
              <a:gd name="T88" fmla="*/ 718 w 742"/>
              <a:gd name="T89" fmla="*/ 316 h 718"/>
              <a:gd name="T90" fmla="*/ 710 w 742"/>
              <a:gd name="T91" fmla="*/ 292 h 718"/>
              <a:gd name="T92" fmla="*/ 698 w 742"/>
              <a:gd name="T93" fmla="*/ 258 h 718"/>
              <a:gd name="T94" fmla="*/ 678 w 742"/>
              <a:gd name="T95" fmla="*/ 212 h 718"/>
              <a:gd name="T96" fmla="*/ 654 w 742"/>
              <a:gd name="T97" fmla="*/ 182 h 718"/>
              <a:gd name="T98" fmla="*/ 632 w 742"/>
              <a:gd name="T99" fmla="*/ 154 h 718"/>
              <a:gd name="T100" fmla="*/ 612 w 742"/>
              <a:gd name="T101" fmla="*/ 104 h 718"/>
              <a:gd name="T102" fmla="*/ 592 w 742"/>
              <a:gd name="T103" fmla="*/ 108 h 718"/>
              <a:gd name="T104" fmla="*/ 548 w 742"/>
              <a:gd name="T105" fmla="*/ 100 h 718"/>
              <a:gd name="T106" fmla="*/ 508 w 742"/>
              <a:gd name="T107" fmla="*/ 22 h 718"/>
              <a:gd name="T108" fmla="*/ 456 w 742"/>
              <a:gd name="T109" fmla="*/ 48 h 718"/>
              <a:gd name="T110" fmla="*/ 430 w 742"/>
              <a:gd name="T111" fmla="*/ 46 h 718"/>
              <a:gd name="T112" fmla="*/ 370 w 742"/>
              <a:gd name="T113" fmla="*/ 10 h 718"/>
              <a:gd name="T114" fmla="*/ 348 w 742"/>
              <a:gd name="T115" fmla="*/ 10 h 718"/>
              <a:gd name="T116" fmla="*/ 326 w 742"/>
              <a:gd name="T117" fmla="*/ 28 h 718"/>
              <a:gd name="T118" fmla="*/ 294 w 742"/>
              <a:gd name="T119" fmla="*/ 42 h 718"/>
              <a:gd name="T120" fmla="*/ 256 w 742"/>
              <a:gd name="T121" fmla="*/ 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solidFill>
            <a:srgbClr val="C1000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anchor="ctr"/>
          <a:lstStyle/>
          <a:p>
            <a:pPr lvl="0" algn="ctr" eaLnBrk="1" hangingPunct="1">
              <a:lnSpc>
                <a:spcPct val="120000"/>
              </a:lnSpc>
            </a:pPr>
            <a:r>
              <a:rPr lang="zh-CN" altLang="en-US" sz="3600" dirty="0">
                <a:solidFill>
                  <a:srgbClr val="FFFFFF"/>
                </a:solidFill>
                <a:latin typeface="华文新魏" pitchFamily="2" charset="-122"/>
                <a:ea typeface="华文新魏" pitchFamily="2" charset="-122"/>
              </a:rPr>
              <a:t>壹</a:t>
            </a:r>
          </a:p>
        </p:txBody>
      </p:sp>
      <p:sp>
        <p:nvSpPr>
          <p:cNvPr id="3075" name="文本框 47"/>
          <p:cNvSpPr txBox="1"/>
          <p:nvPr/>
        </p:nvSpPr>
        <p:spPr>
          <a:xfrm>
            <a:off x="6669405" y="2063750"/>
            <a:ext cx="3603625" cy="697230"/>
          </a:xfrm>
          <a:prstGeom prst="rect">
            <a:avLst/>
          </a:prstGeom>
          <a:noFill/>
          <a:ln w="9525">
            <a:noFill/>
            <a:miter/>
          </a:ln>
        </p:spPr>
        <p:txBody>
          <a:bodyPr anchor="ctr"/>
          <a:lstStyle/>
          <a:p>
            <a:pPr lvl="0" eaLnBrk="1" hangingPunct="1"/>
            <a:r>
              <a:rPr lang="zh-CN" altLang="en-US" sz="3200" dirty="0">
                <a:latin typeface="华文新魏" pitchFamily="2" charset="-122"/>
                <a:ea typeface="华文新魏" pitchFamily="2" charset="-122"/>
              </a:rPr>
              <a:t>概述</a:t>
            </a:r>
          </a:p>
        </p:txBody>
      </p:sp>
      <p:sp>
        <p:nvSpPr>
          <p:cNvPr id="39" name="KSO_GT1"/>
          <p:cNvSpPr/>
          <p:nvPr/>
        </p:nvSpPr>
        <p:spPr bwMode="ltGray">
          <a:xfrm>
            <a:off x="4962525" y="3082925"/>
            <a:ext cx="675005" cy="697230"/>
          </a:xfrm>
          <a:custGeom>
            <a:avLst/>
            <a:gdLst>
              <a:gd name="T0" fmla="*/ 264 w 742"/>
              <a:gd name="T1" fmla="*/ 20 h 718"/>
              <a:gd name="T2" fmla="*/ 286 w 742"/>
              <a:gd name="T3" fmla="*/ 52 h 718"/>
              <a:gd name="T4" fmla="*/ 242 w 742"/>
              <a:gd name="T5" fmla="*/ 68 h 718"/>
              <a:gd name="T6" fmla="*/ 202 w 742"/>
              <a:gd name="T7" fmla="*/ 72 h 718"/>
              <a:gd name="T8" fmla="*/ 194 w 742"/>
              <a:gd name="T9" fmla="*/ 102 h 718"/>
              <a:gd name="T10" fmla="*/ 140 w 742"/>
              <a:gd name="T11" fmla="*/ 114 h 718"/>
              <a:gd name="T12" fmla="*/ 116 w 742"/>
              <a:gd name="T13" fmla="*/ 136 h 718"/>
              <a:gd name="T14" fmla="*/ 84 w 742"/>
              <a:gd name="T15" fmla="*/ 164 h 718"/>
              <a:gd name="T16" fmla="*/ 76 w 742"/>
              <a:gd name="T17" fmla="*/ 182 h 718"/>
              <a:gd name="T18" fmla="*/ 60 w 742"/>
              <a:gd name="T19" fmla="*/ 224 h 718"/>
              <a:gd name="T20" fmla="*/ 42 w 742"/>
              <a:gd name="T21" fmla="*/ 272 h 718"/>
              <a:gd name="T22" fmla="*/ 24 w 742"/>
              <a:gd name="T23" fmla="*/ 296 h 718"/>
              <a:gd name="T24" fmla="*/ 12 w 742"/>
              <a:gd name="T25" fmla="*/ 330 h 718"/>
              <a:gd name="T26" fmla="*/ 16 w 742"/>
              <a:gd name="T27" fmla="*/ 352 h 718"/>
              <a:gd name="T28" fmla="*/ 6 w 742"/>
              <a:gd name="T29" fmla="*/ 396 h 718"/>
              <a:gd name="T30" fmla="*/ 30 w 742"/>
              <a:gd name="T31" fmla="*/ 420 h 718"/>
              <a:gd name="T32" fmla="*/ 22 w 742"/>
              <a:gd name="T33" fmla="*/ 448 h 718"/>
              <a:gd name="T34" fmla="*/ 38 w 742"/>
              <a:gd name="T35" fmla="*/ 472 h 718"/>
              <a:gd name="T36" fmla="*/ 64 w 742"/>
              <a:gd name="T37" fmla="*/ 500 h 718"/>
              <a:gd name="T38" fmla="*/ 76 w 742"/>
              <a:gd name="T39" fmla="*/ 546 h 718"/>
              <a:gd name="T40" fmla="*/ 126 w 742"/>
              <a:gd name="T41" fmla="*/ 572 h 718"/>
              <a:gd name="T42" fmla="*/ 130 w 742"/>
              <a:gd name="T43" fmla="*/ 602 h 718"/>
              <a:gd name="T44" fmla="*/ 170 w 742"/>
              <a:gd name="T45" fmla="*/ 614 h 718"/>
              <a:gd name="T46" fmla="*/ 188 w 742"/>
              <a:gd name="T47" fmla="*/ 636 h 718"/>
              <a:gd name="T48" fmla="*/ 212 w 742"/>
              <a:gd name="T49" fmla="*/ 644 h 718"/>
              <a:gd name="T50" fmla="*/ 238 w 742"/>
              <a:gd name="T51" fmla="*/ 662 h 718"/>
              <a:gd name="T52" fmla="*/ 280 w 742"/>
              <a:gd name="T53" fmla="*/ 668 h 718"/>
              <a:gd name="T54" fmla="*/ 300 w 742"/>
              <a:gd name="T55" fmla="*/ 676 h 718"/>
              <a:gd name="T56" fmla="*/ 330 w 742"/>
              <a:gd name="T57" fmla="*/ 688 h 718"/>
              <a:gd name="T58" fmla="*/ 350 w 742"/>
              <a:gd name="T59" fmla="*/ 694 h 718"/>
              <a:gd name="T60" fmla="*/ 392 w 742"/>
              <a:gd name="T61" fmla="*/ 718 h 718"/>
              <a:gd name="T62" fmla="*/ 398 w 742"/>
              <a:gd name="T63" fmla="*/ 686 h 718"/>
              <a:gd name="T64" fmla="*/ 428 w 742"/>
              <a:gd name="T65" fmla="*/ 688 h 718"/>
              <a:gd name="T66" fmla="*/ 504 w 742"/>
              <a:gd name="T67" fmla="*/ 660 h 718"/>
              <a:gd name="T68" fmla="*/ 534 w 742"/>
              <a:gd name="T69" fmla="*/ 656 h 718"/>
              <a:gd name="T70" fmla="*/ 550 w 742"/>
              <a:gd name="T71" fmla="*/ 644 h 718"/>
              <a:gd name="T72" fmla="*/ 570 w 742"/>
              <a:gd name="T73" fmla="*/ 612 h 718"/>
              <a:gd name="T74" fmla="*/ 612 w 742"/>
              <a:gd name="T75" fmla="*/ 586 h 718"/>
              <a:gd name="T76" fmla="*/ 630 w 742"/>
              <a:gd name="T77" fmla="*/ 554 h 718"/>
              <a:gd name="T78" fmla="*/ 656 w 742"/>
              <a:gd name="T79" fmla="*/ 520 h 718"/>
              <a:gd name="T80" fmla="*/ 682 w 742"/>
              <a:gd name="T81" fmla="*/ 492 h 718"/>
              <a:gd name="T82" fmla="*/ 692 w 742"/>
              <a:gd name="T83" fmla="*/ 466 h 718"/>
              <a:gd name="T84" fmla="*/ 696 w 742"/>
              <a:gd name="T85" fmla="*/ 410 h 718"/>
              <a:gd name="T86" fmla="*/ 734 w 742"/>
              <a:gd name="T87" fmla="*/ 352 h 718"/>
              <a:gd name="T88" fmla="*/ 718 w 742"/>
              <a:gd name="T89" fmla="*/ 316 h 718"/>
              <a:gd name="T90" fmla="*/ 710 w 742"/>
              <a:gd name="T91" fmla="*/ 292 h 718"/>
              <a:gd name="T92" fmla="*/ 698 w 742"/>
              <a:gd name="T93" fmla="*/ 258 h 718"/>
              <a:gd name="T94" fmla="*/ 678 w 742"/>
              <a:gd name="T95" fmla="*/ 212 h 718"/>
              <a:gd name="T96" fmla="*/ 654 w 742"/>
              <a:gd name="T97" fmla="*/ 182 h 718"/>
              <a:gd name="T98" fmla="*/ 632 w 742"/>
              <a:gd name="T99" fmla="*/ 154 h 718"/>
              <a:gd name="T100" fmla="*/ 612 w 742"/>
              <a:gd name="T101" fmla="*/ 104 h 718"/>
              <a:gd name="T102" fmla="*/ 592 w 742"/>
              <a:gd name="T103" fmla="*/ 108 h 718"/>
              <a:gd name="T104" fmla="*/ 548 w 742"/>
              <a:gd name="T105" fmla="*/ 100 h 718"/>
              <a:gd name="T106" fmla="*/ 508 w 742"/>
              <a:gd name="T107" fmla="*/ 22 h 718"/>
              <a:gd name="T108" fmla="*/ 456 w 742"/>
              <a:gd name="T109" fmla="*/ 48 h 718"/>
              <a:gd name="T110" fmla="*/ 430 w 742"/>
              <a:gd name="T111" fmla="*/ 46 h 718"/>
              <a:gd name="T112" fmla="*/ 370 w 742"/>
              <a:gd name="T113" fmla="*/ 10 h 718"/>
              <a:gd name="T114" fmla="*/ 348 w 742"/>
              <a:gd name="T115" fmla="*/ 10 h 718"/>
              <a:gd name="T116" fmla="*/ 326 w 742"/>
              <a:gd name="T117" fmla="*/ 28 h 718"/>
              <a:gd name="T118" fmla="*/ 294 w 742"/>
              <a:gd name="T119" fmla="*/ 42 h 718"/>
              <a:gd name="T120" fmla="*/ 256 w 742"/>
              <a:gd name="T121" fmla="*/ 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solidFill>
            <a:srgbClr val="C1000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anchor="ctr"/>
          <a:lstStyle/>
          <a:p>
            <a:pPr lvl="0" algn="ctr" eaLnBrk="1" hangingPunct="1">
              <a:lnSpc>
                <a:spcPct val="120000"/>
              </a:lnSpc>
            </a:pPr>
            <a:r>
              <a:rPr lang="zh-CN" altLang="en-US" sz="3600" dirty="0">
                <a:solidFill>
                  <a:srgbClr val="FFFFFF"/>
                </a:solidFill>
                <a:latin typeface="华文新魏" pitchFamily="2" charset="-122"/>
                <a:ea typeface="华文新魏" pitchFamily="2" charset="-122"/>
              </a:rPr>
              <a:t>贰</a:t>
            </a:r>
          </a:p>
        </p:txBody>
      </p:sp>
      <p:sp>
        <p:nvSpPr>
          <p:cNvPr id="3078" name="文本框 47"/>
          <p:cNvSpPr txBox="1"/>
          <p:nvPr/>
        </p:nvSpPr>
        <p:spPr>
          <a:xfrm>
            <a:off x="5824220" y="3106420"/>
            <a:ext cx="3602355" cy="697230"/>
          </a:xfrm>
          <a:prstGeom prst="rect">
            <a:avLst/>
          </a:prstGeom>
          <a:noFill/>
          <a:ln w="9525">
            <a:noFill/>
            <a:miter/>
          </a:ln>
        </p:spPr>
        <p:txBody>
          <a:bodyPr anchor="ctr"/>
          <a:lstStyle/>
          <a:p>
            <a:pPr lvl="0" eaLnBrk="1" hangingPunct="1"/>
            <a:r>
              <a:rPr lang="zh-CN" altLang="en-US" sz="3200" dirty="0">
                <a:latin typeface="华文新魏" pitchFamily="2" charset="-122"/>
                <a:ea typeface="华文新魏" pitchFamily="2" charset="-122"/>
              </a:rPr>
              <a:t>必备安全技能</a:t>
            </a:r>
          </a:p>
        </p:txBody>
      </p:sp>
      <p:sp>
        <p:nvSpPr>
          <p:cNvPr id="42" name="KSO_GT1"/>
          <p:cNvSpPr/>
          <p:nvPr/>
        </p:nvSpPr>
        <p:spPr bwMode="ltGray">
          <a:xfrm>
            <a:off x="5899150" y="4079875"/>
            <a:ext cx="675005" cy="697230"/>
          </a:xfrm>
          <a:custGeom>
            <a:avLst/>
            <a:gdLst>
              <a:gd name="T0" fmla="*/ 264 w 742"/>
              <a:gd name="T1" fmla="*/ 20 h 718"/>
              <a:gd name="T2" fmla="*/ 286 w 742"/>
              <a:gd name="T3" fmla="*/ 52 h 718"/>
              <a:gd name="T4" fmla="*/ 242 w 742"/>
              <a:gd name="T5" fmla="*/ 68 h 718"/>
              <a:gd name="T6" fmla="*/ 202 w 742"/>
              <a:gd name="T7" fmla="*/ 72 h 718"/>
              <a:gd name="T8" fmla="*/ 194 w 742"/>
              <a:gd name="T9" fmla="*/ 102 h 718"/>
              <a:gd name="T10" fmla="*/ 140 w 742"/>
              <a:gd name="T11" fmla="*/ 114 h 718"/>
              <a:gd name="T12" fmla="*/ 116 w 742"/>
              <a:gd name="T13" fmla="*/ 136 h 718"/>
              <a:gd name="T14" fmla="*/ 84 w 742"/>
              <a:gd name="T15" fmla="*/ 164 h 718"/>
              <a:gd name="T16" fmla="*/ 76 w 742"/>
              <a:gd name="T17" fmla="*/ 182 h 718"/>
              <a:gd name="T18" fmla="*/ 60 w 742"/>
              <a:gd name="T19" fmla="*/ 224 h 718"/>
              <a:gd name="T20" fmla="*/ 42 w 742"/>
              <a:gd name="T21" fmla="*/ 272 h 718"/>
              <a:gd name="T22" fmla="*/ 24 w 742"/>
              <a:gd name="T23" fmla="*/ 296 h 718"/>
              <a:gd name="T24" fmla="*/ 12 w 742"/>
              <a:gd name="T25" fmla="*/ 330 h 718"/>
              <a:gd name="T26" fmla="*/ 16 w 742"/>
              <a:gd name="T27" fmla="*/ 352 h 718"/>
              <a:gd name="T28" fmla="*/ 6 w 742"/>
              <a:gd name="T29" fmla="*/ 396 h 718"/>
              <a:gd name="T30" fmla="*/ 30 w 742"/>
              <a:gd name="T31" fmla="*/ 420 h 718"/>
              <a:gd name="T32" fmla="*/ 22 w 742"/>
              <a:gd name="T33" fmla="*/ 448 h 718"/>
              <a:gd name="T34" fmla="*/ 38 w 742"/>
              <a:gd name="T35" fmla="*/ 472 h 718"/>
              <a:gd name="T36" fmla="*/ 64 w 742"/>
              <a:gd name="T37" fmla="*/ 500 h 718"/>
              <a:gd name="T38" fmla="*/ 76 w 742"/>
              <a:gd name="T39" fmla="*/ 546 h 718"/>
              <a:gd name="T40" fmla="*/ 126 w 742"/>
              <a:gd name="T41" fmla="*/ 572 h 718"/>
              <a:gd name="T42" fmla="*/ 130 w 742"/>
              <a:gd name="T43" fmla="*/ 602 h 718"/>
              <a:gd name="T44" fmla="*/ 170 w 742"/>
              <a:gd name="T45" fmla="*/ 614 h 718"/>
              <a:gd name="T46" fmla="*/ 188 w 742"/>
              <a:gd name="T47" fmla="*/ 636 h 718"/>
              <a:gd name="T48" fmla="*/ 212 w 742"/>
              <a:gd name="T49" fmla="*/ 644 h 718"/>
              <a:gd name="T50" fmla="*/ 238 w 742"/>
              <a:gd name="T51" fmla="*/ 662 h 718"/>
              <a:gd name="T52" fmla="*/ 280 w 742"/>
              <a:gd name="T53" fmla="*/ 668 h 718"/>
              <a:gd name="T54" fmla="*/ 300 w 742"/>
              <a:gd name="T55" fmla="*/ 676 h 718"/>
              <a:gd name="T56" fmla="*/ 330 w 742"/>
              <a:gd name="T57" fmla="*/ 688 h 718"/>
              <a:gd name="T58" fmla="*/ 350 w 742"/>
              <a:gd name="T59" fmla="*/ 694 h 718"/>
              <a:gd name="T60" fmla="*/ 392 w 742"/>
              <a:gd name="T61" fmla="*/ 718 h 718"/>
              <a:gd name="T62" fmla="*/ 398 w 742"/>
              <a:gd name="T63" fmla="*/ 686 h 718"/>
              <a:gd name="T64" fmla="*/ 428 w 742"/>
              <a:gd name="T65" fmla="*/ 688 h 718"/>
              <a:gd name="T66" fmla="*/ 504 w 742"/>
              <a:gd name="T67" fmla="*/ 660 h 718"/>
              <a:gd name="T68" fmla="*/ 534 w 742"/>
              <a:gd name="T69" fmla="*/ 656 h 718"/>
              <a:gd name="T70" fmla="*/ 550 w 742"/>
              <a:gd name="T71" fmla="*/ 644 h 718"/>
              <a:gd name="T72" fmla="*/ 570 w 742"/>
              <a:gd name="T73" fmla="*/ 612 h 718"/>
              <a:gd name="T74" fmla="*/ 612 w 742"/>
              <a:gd name="T75" fmla="*/ 586 h 718"/>
              <a:gd name="T76" fmla="*/ 630 w 742"/>
              <a:gd name="T77" fmla="*/ 554 h 718"/>
              <a:gd name="T78" fmla="*/ 656 w 742"/>
              <a:gd name="T79" fmla="*/ 520 h 718"/>
              <a:gd name="T80" fmla="*/ 682 w 742"/>
              <a:gd name="T81" fmla="*/ 492 h 718"/>
              <a:gd name="T82" fmla="*/ 692 w 742"/>
              <a:gd name="T83" fmla="*/ 466 h 718"/>
              <a:gd name="T84" fmla="*/ 696 w 742"/>
              <a:gd name="T85" fmla="*/ 410 h 718"/>
              <a:gd name="T86" fmla="*/ 734 w 742"/>
              <a:gd name="T87" fmla="*/ 352 h 718"/>
              <a:gd name="T88" fmla="*/ 718 w 742"/>
              <a:gd name="T89" fmla="*/ 316 h 718"/>
              <a:gd name="T90" fmla="*/ 710 w 742"/>
              <a:gd name="T91" fmla="*/ 292 h 718"/>
              <a:gd name="T92" fmla="*/ 698 w 742"/>
              <a:gd name="T93" fmla="*/ 258 h 718"/>
              <a:gd name="T94" fmla="*/ 678 w 742"/>
              <a:gd name="T95" fmla="*/ 212 h 718"/>
              <a:gd name="T96" fmla="*/ 654 w 742"/>
              <a:gd name="T97" fmla="*/ 182 h 718"/>
              <a:gd name="T98" fmla="*/ 632 w 742"/>
              <a:gd name="T99" fmla="*/ 154 h 718"/>
              <a:gd name="T100" fmla="*/ 612 w 742"/>
              <a:gd name="T101" fmla="*/ 104 h 718"/>
              <a:gd name="T102" fmla="*/ 592 w 742"/>
              <a:gd name="T103" fmla="*/ 108 h 718"/>
              <a:gd name="T104" fmla="*/ 548 w 742"/>
              <a:gd name="T105" fmla="*/ 100 h 718"/>
              <a:gd name="T106" fmla="*/ 508 w 742"/>
              <a:gd name="T107" fmla="*/ 22 h 718"/>
              <a:gd name="T108" fmla="*/ 456 w 742"/>
              <a:gd name="T109" fmla="*/ 48 h 718"/>
              <a:gd name="T110" fmla="*/ 430 w 742"/>
              <a:gd name="T111" fmla="*/ 46 h 718"/>
              <a:gd name="T112" fmla="*/ 370 w 742"/>
              <a:gd name="T113" fmla="*/ 10 h 718"/>
              <a:gd name="T114" fmla="*/ 348 w 742"/>
              <a:gd name="T115" fmla="*/ 10 h 718"/>
              <a:gd name="T116" fmla="*/ 326 w 742"/>
              <a:gd name="T117" fmla="*/ 28 h 718"/>
              <a:gd name="T118" fmla="*/ 294 w 742"/>
              <a:gd name="T119" fmla="*/ 42 h 718"/>
              <a:gd name="T120" fmla="*/ 256 w 742"/>
              <a:gd name="T121" fmla="*/ 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solidFill>
            <a:srgbClr val="C1000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anchor="ctr"/>
          <a:lstStyle/>
          <a:p>
            <a:pPr lvl="0" algn="ctr" eaLnBrk="1" hangingPunct="1">
              <a:lnSpc>
                <a:spcPct val="120000"/>
              </a:lnSpc>
            </a:pPr>
            <a:r>
              <a:rPr lang="zh-CN" altLang="en-US" sz="3600" dirty="0">
                <a:solidFill>
                  <a:srgbClr val="FFFFFF"/>
                </a:solidFill>
                <a:latin typeface="华文新魏" pitchFamily="2" charset="-122"/>
                <a:ea typeface="华文新魏" pitchFamily="2" charset="-122"/>
              </a:rPr>
              <a:t>叁</a:t>
            </a:r>
          </a:p>
        </p:txBody>
      </p:sp>
      <p:sp>
        <p:nvSpPr>
          <p:cNvPr id="3080" name="文本框 47"/>
          <p:cNvSpPr txBox="1"/>
          <p:nvPr/>
        </p:nvSpPr>
        <p:spPr>
          <a:xfrm>
            <a:off x="6781800" y="4157980"/>
            <a:ext cx="3603625" cy="697230"/>
          </a:xfrm>
          <a:prstGeom prst="rect">
            <a:avLst/>
          </a:prstGeom>
          <a:noFill/>
          <a:ln w="9525">
            <a:noFill/>
            <a:miter/>
          </a:ln>
        </p:spPr>
        <p:txBody>
          <a:bodyPr anchor="ctr"/>
          <a:lstStyle/>
          <a:p>
            <a:pPr lvl="0" eaLnBrk="1" hangingPunct="1"/>
            <a:r>
              <a:rPr lang="zh-CN" altLang="en-US" sz="3200" dirty="0">
                <a:latin typeface="华文新魏" pitchFamily="2" charset="-122"/>
                <a:ea typeface="华文新魏" pitchFamily="2" charset="-122"/>
              </a:rPr>
              <a:t>临危必知的原则</a:t>
            </a:r>
          </a:p>
        </p:txBody>
      </p:sp>
      <p:sp>
        <p:nvSpPr>
          <p:cNvPr id="45" name="KSO_GT1"/>
          <p:cNvSpPr/>
          <p:nvPr/>
        </p:nvSpPr>
        <p:spPr bwMode="ltGray">
          <a:xfrm>
            <a:off x="4962525" y="5099050"/>
            <a:ext cx="675005" cy="697230"/>
          </a:xfrm>
          <a:custGeom>
            <a:avLst/>
            <a:gdLst>
              <a:gd name="T0" fmla="*/ 264 w 742"/>
              <a:gd name="T1" fmla="*/ 20 h 718"/>
              <a:gd name="T2" fmla="*/ 286 w 742"/>
              <a:gd name="T3" fmla="*/ 52 h 718"/>
              <a:gd name="T4" fmla="*/ 242 w 742"/>
              <a:gd name="T5" fmla="*/ 68 h 718"/>
              <a:gd name="T6" fmla="*/ 202 w 742"/>
              <a:gd name="T7" fmla="*/ 72 h 718"/>
              <a:gd name="T8" fmla="*/ 194 w 742"/>
              <a:gd name="T9" fmla="*/ 102 h 718"/>
              <a:gd name="T10" fmla="*/ 140 w 742"/>
              <a:gd name="T11" fmla="*/ 114 h 718"/>
              <a:gd name="T12" fmla="*/ 116 w 742"/>
              <a:gd name="T13" fmla="*/ 136 h 718"/>
              <a:gd name="T14" fmla="*/ 84 w 742"/>
              <a:gd name="T15" fmla="*/ 164 h 718"/>
              <a:gd name="T16" fmla="*/ 76 w 742"/>
              <a:gd name="T17" fmla="*/ 182 h 718"/>
              <a:gd name="T18" fmla="*/ 60 w 742"/>
              <a:gd name="T19" fmla="*/ 224 h 718"/>
              <a:gd name="T20" fmla="*/ 42 w 742"/>
              <a:gd name="T21" fmla="*/ 272 h 718"/>
              <a:gd name="T22" fmla="*/ 24 w 742"/>
              <a:gd name="T23" fmla="*/ 296 h 718"/>
              <a:gd name="T24" fmla="*/ 12 w 742"/>
              <a:gd name="T25" fmla="*/ 330 h 718"/>
              <a:gd name="T26" fmla="*/ 16 w 742"/>
              <a:gd name="T27" fmla="*/ 352 h 718"/>
              <a:gd name="T28" fmla="*/ 6 w 742"/>
              <a:gd name="T29" fmla="*/ 396 h 718"/>
              <a:gd name="T30" fmla="*/ 30 w 742"/>
              <a:gd name="T31" fmla="*/ 420 h 718"/>
              <a:gd name="T32" fmla="*/ 22 w 742"/>
              <a:gd name="T33" fmla="*/ 448 h 718"/>
              <a:gd name="T34" fmla="*/ 38 w 742"/>
              <a:gd name="T35" fmla="*/ 472 h 718"/>
              <a:gd name="T36" fmla="*/ 64 w 742"/>
              <a:gd name="T37" fmla="*/ 500 h 718"/>
              <a:gd name="T38" fmla="*/ 76 w 742"/>
              <a:gd name="T39" fmla="*/ 546 h 718"/>
              <a:gd name="T40" fmla="*/ 126 w 742"/>
              <a:gd name="T41" fmla="*/ 572 h 718"/>
              <a:gd name="T42" fmla="*/ 130 w 742"/>
              <a:gd name="T43" fmla="*/ 602 h 718"/>
              <a:gd name="T44" fmla="*/ 170 w 742"/>
              <a:gd name="T45" fmla="*/ 614 h 718"/>
              <a:gd name="T46" fmla="*/ 188 w 742"/>
              <a:gd name="T47" fmla="*/ 636 h 718"/>
              <a:gd name="T48" fmla="*/ 212 w 742"/>
              <a:gd name="T49" fmla="*/ 644 h 718"/>
              <a:gd name="T50" fmla="*/ 238 w 742"/>
              <a:gd name="T51" fmla="*/ 662 h 718"/>
              <a:gd name="T52" fmla="*/ 280 w 742"/>
              <a:gd name="T53" fmla="*/ 668 h 718"/>
              <a:gd name="T54" fmla="*/ 300 w 742"/>
              <a:gd name="T55" fmla="*/ 676 h 718"/>
              <a:gd name="T56" fmla="*/ 330 w 742"/>
              <a:gd name="T57" fmla="*/ 688 h 718"/>
              <a:gd name="T58" fmla="*/ 350 w 742"/>
              <a:gd name="T59" fmla="*/ 694 h 718"/>
              <a:gd name="T60" fmla="*/ 392 w 742"/>
              <a:gd name="T61" fmla="*/ 718 h 718"/>
              <a:gd name="T62" fmla="*/ 398 w 742"/>
              <a:gd name="T63" fmla="*/ 686 h 718"/>
              <a:gd name="T64" fmla="*/ 428 w 742"/>
              <a:gd name="T65" fmla="*/ 688 h 718"/>
              <a:gd name="T66" fmla="*/ 504 w 742"/>
              <a:gd name="T67" fmla="*/ 660 h 718"/>
              <a:gd name="T68" fmla="*/ 534 w 742"/>
              <a:gd name="T69" fmla="*/ 656 h 718"/>
              <a:gd name="T70" fmla="*/ 550 w 742"/>
              <a:gd name="T71" fmla="*/ 644 h 718"/>
              <a:gd name="T72" fmla="*/ 570 w 742"/>
              <a:gd name="T73" fmla="*/ 612 h 718"/>
              <a:gd name="T74" fmla="*/ 612 w 742"/>
              <a:gd name="T75" fmla="*/ 586 h 718"/>
              <a:gd name="T76" fmla="*/ 630 w 742"/>
              <a:gd name="T77" fmla="*/ 554 h 718"/>
              <a:gd name="T78" fmla="*/ 656 w 742"/>
              <a:gd name="T79" fmla="*/ 520 h 718"/>
              <a:gd name="T80" fmla="*/ 682 w 742"/>
              <a:gd name="T81" fmla="*/ 492 h 718"/>
              <a:gd name="T82" fmla="*/ 692 w 742"/>
              <a:gd name="T83" fmla="*/ 466 h 718"/>
              <a:gd name="T84" fmla="*/ 696 w 742"/>
              <a:gd name="T85" fmla="*/ 410 h 718"/>
              <a:gd name="T86" fmla="*/ 734 w 742"/>
              <a:gd name="T87" fmla="*/ 352 h 718"/>
              <a:gd name="T88" fmla="*/ 718 w 742"/>
              <a:gd name="T89" fmla="*/ 316 h 718"/>
              <a:gd name="T90" fmla="*/ 710 w 742"/>
              <a:gd name="T91" fmla="*/ 292 h 718"/>
              <a:gd name="T92" fmla="*/ 698 w 742"/>
              <a:gd name="T93" fmla="*/ 258 h 718"/>
              <a:gd name="T94" fmla="*/ 678 w 742"/>
              <a:gd name="T95" fmla="*/ 212 h 718"/>
              <a:gd name="T96" fmla="*/ 654 w 742"/>
              <a:gd name="T97" fmla="*/ 182 h 718"/>
              <a:gd name="T98" fmla="*/ 632 w 742"/>
              <a:gd name="T99" fmla="*/ 154 h 718"/>
              <a:gd name="T100" fmla="*/ 612 w 742"/>
              <a:gd name="T101" fmla="*/ 104 h 718"/>
              <a:gd name="T102" fmla="*/ 592 w 742"/>
              <a:gd name="T103" fmla="*/ 108 h 718"/>
              <a:gd name="T104" fmla="*/ 548 w 742"/>
              <a:gd name="T105" fmla="*/ 100 h 718"/>
              <a:gd name="T106" fmla="*/ 508 w 742"/>
              <a:gd name="T107" fmla="*/ 22 h 718"/>
              <a:gd name="T108" fmla="*/ 456 w 742"/>
              <a:gd name="T109" fmla="*/ 48 h 718"/>
              <a:gd name="T110" fmla="*/ 430 w 742"/>
              <a:gd name="T111" fmla="*/ 46 h 718"/>
              <a:gd name="T112" fmla="*/ 370 w 742"/>
              <a:gd name="T113" fmla="*/ 10 h 718"/>
              <a:gd name="T114" fmla="*/ 348 w 742"/>
              <a:gd name="T115" fmla="*/ 10 h 718"/>
              <a:gd name="T116" fmla="*/ 326 w 742"/>
              <a:gd name="T117" fmla="*/ 28 h 718"/>
              <a:gd name="T118" fmla="*/ 294 w 742"/>
              <a:gd name="T119" fmla="*/ 42 h 718"/>
              <a:gd name="T120" fmla="*/ 256 w 742"/>
              <a:gd name="T121" fmla="*/ 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solidFill>
            <a:srgbClr val="C1000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anchor="ctr"/>
          <a:lstStyle/>
          <a:p>
            <a:pPr lvl="0" algn="ctr" eaLnBrk="1" hangingPunct="1">
              <a:lnSpc>
                <a:spcPct val="120000"/>
              </a:lnSpc>
            </a:pPr>
            <a:r>
              <a:rPr lang="zh-CN" altLang="en-US" sz="3600" dirty="0">
                <a:solidFill>
                  <a:srgbClr val="FFFFFF"/>
                </a:solidFill>
                <a:latin typeface="华文新魏" pitchFamily="2" charset="-122"/>
                <a:ea typeface="华文新魏" pitchFamily="2" charset="-122"/>
              </a:rPr>
              <a:t>肆</a:t>
            </a:r>
          </a:p>
        </p:txBody>
      </p:sp>
      <p:sp>
        <p:nvSpPr>
          <p:cNvPr id="3082" name="文本框 47"/>
          <p:cNvSpPr txBox="1"/>
          <p:nvPr/>
        </p:nvSpPr>
        <p:spPr>
          <a:xfrm>
            <a:off x="5734050" y="5099050"/>
            <a:ext cx="3602355" cy="697230"/>
          </a:xfrm>
          <a:prstGeom prst="rect">
            <a:avLst/>
          </a:prstGeom>
          <a:noFill/>
          <a:ln w="9525">
            <a:noFill/>
            <a:miter/>
          </a:ln>
        </p:spPr>
        <p:txBody>
          <a:bodyPr anchor="ctr"/>
          <a:lstStyle/>
          <a:p>
            <a:pPr lvl="0" eaLnBrk="1" hangingPunct="1"/>
            <a:r>
              <a:rPr lang="zh-CN" altLang="en-US" sz="3200" dirty="0">
                <a:latin typeface="华文新魏" pitchFamily="2" charset="-122"/>
                <a:ea typeface="华文新魏" pitchFamily="2" charset="-122"/>
              </a:rPr>
              <a:t>结束语</a:t>
            </a:r>
          </a:p>
        </p:txBody>
      </p:sp>
      <p:sp>
        <p:nvSpPr>
          <p:cNvPr id="3084" name="文本框 8581"/>
          <p:cNvSpPr/>
          <p:nvPr/>
        </p:nvSpPr>
        <p:spPr>
          <a:xfrm>
            <a:off x="3201035" y="3961765"/>
            <a:ext cx="791845" cy="802005"/>
          </a:xfrm>
          <a:prstGeom prst="ellipse">
            <a:avLst/>
          </a:prstGeom>
          <a:noFill/>
          <a:ln w="9525">
            <a:noFill/>
          </a:ln>
        </p:spPr>
        <p:txBody>
          <a:bodyPr vert="eaVert" anchor="ctr"/>
          <a:lstStyle/>
          <a:p>
            <a:pPr lvl="0" algn="ctr" eaLnBrk="1" hangingPunct="1"/>
            <a:endParaRPr lang="zh-CN" altLang="en-US" sz="8800" dirty="0">
              <a:latin typeface="华文新魏" pitchFamily="2" charset="-122"/>
              <a:ea typeface="华文新魏" pitchFamily="2" charset="-122"/>
            </a:endParaRPr>
          </a:p>
        </p:txBody>
      </p:sp>
      <p:sp>
        <p:nvSpPr>
          <p:cNvPr id="21" name="文本框 20"/>
          <p:cNvSpPr txBox="1"/>
          <p:nvPr/>
        </p:nvSpPr>
        <p:spPr>
          <a:xfrm>
            <a:off x="1741170" y="1007745"/>
            <a:ext cx="2672080" cy="1005840"/>
          </a:xfrm>
          <a:prstGeom prst="rect">
            <a:avLst/>
          </a:prstGeom>
          <a:noFill/>
        </p:spPr>
        <p:txBody>
          <a:bodyPr wrap="square">
            <a:spAutoFit/>
          </a:bodyPr>
          <a:lstStyle/>
          <a:p>
            <a:pPr lvl="0" eaLnBrk="1" hangingPunct="1"/>
            <a:r>
              <a:rPr lang="zh-CN" altLang="en-US" sz="6000" b="1" dirty="0">
                <a:solidFill>
                  <a:srgbClr val="D02942"/>
                </a:solidFill>
                <a:latin typeface="华文中宋" panose="02010600040101010101" pitchFamily="2" charset="-122"/>
                <a:ea typeface="华文中宋" panose="02010600040101010101" pitchFamily="2" charset="-122"/>
              </a:rPr>
              <a:t>目录</a:t>
            </a: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2</a:t>
            </a:fld>
            <a:endParaRPr lang="en-US" altLang="x-none" sz="1200" dirty="0">
              <a:solidFill>
                <a:srgbClr val="0C61AE"/>
              </a:solidFill>
              <a:latin typeface="Arial" charset="0"/>
              <a:ea typeface="宋体"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5080" y="-19050"/>
            <a:ext cx="6129020" cy="4433570"/>
          </a:xfrm>
          <a:prstGeom prst="rect">
            <a:avLst/>
          </a:prstGeom>
        </p:spPr>
      </p:pic>
      <p:pic>
        <p:nvPicPr>
          <p:cNvPr id="6" name="图片 5"/>
          <p:cNvPicPr>
            <a:picLocks noChangeAspect="1"/>
          </p:cNvPicPr>
          <p:nvPr/>
        </p:nvPicPr>
        <p:blipFill>
          <a:blip r:embed="rId3"/>
          <a:stretch>
            <a:fillRect/>
          </a:stretch>
        </p:blipFill>
        <p:spPr>
          <a:xfrm>
            <a:off x="6068695" y="2001520"/>
            <a:ext cx="6087745" cy="4572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741045" y="429895"/>
            <a:ext cx="5021580" cy="3342005"/>
          </a:xfrm>
          <a:prstGeom prst="rect">
            <a:avLst/>
          </a:prstGeom>
        </p:spPr>
      </p:pic>
      <p:pic>
        <p:nvPicPr>
          <p:cNvPr id="5" name="图片 4"/>
          <p:cNvPicPr>
            <a:picLocks noChangeAspect="1"/>
          </p:cNvPicPr>
          <p:nvPr/>
        </p:nvPicPr>
        <p:blipFill>
          <a:blip r:embed="rId3"/>
          <a:stretch>
            <a:fillRect/>
          </a:stretch>
        </p:blipFill>
        <p:spPr>
          <a:xfrm>
            <a:off x="7348855" y="399415"/>
            <a:ext cx="3598545" cy="2394585"/>
          </a:xfrm>
          <a:prstGeom prst="rect">
            <a:avLst/>
          </a:prstGeom>
        </p:spPr>
      </p:pic>
      <p:pic>
        <p:nvPicPr>
          <p:cNvPr id="6" name="图片 5"/>
          <p:cNvPicPr>
            <a:picLocks noChangeAspect="1"/>
          </p:cNvPicPr>
          <p:nvPr/>
        </p:nvPicPr>
        <p:blipFill>
          <a:blip r:embed="rId4"/>
          <a:stretch>
            <a:fillRect/>
          </a:stretch>
        </p:blipFill>
        <p:spPr>
          <a:xfrm>
            <a:off x="6594475" y="3131185"/>
            <a:ext cx="4535170" cy="3397885"/>
          </a:xfrm>
          <a:prstGeom prst="rect">
            <a:avLst/>
          </a:prstGeom>
        </p:spPr>
      </p:pic>
      <p:pic>
        <p:nvPicPr>
          <p:cNvPr id="7" name="图片 6"/>
          <p:cNvPicPr>
            <a:picLocks noChangeAspect="1"/>
          </p:cNvPicPr>
          <p:nvPr/>
        </p:nvPicPr>
        <p:blipFill>
          <a:blip r:embed="rId5"/>
          <a:stretch>
            <a:fillRect/>
          </a:stretch>
        </p:blipFill>
        <p:spPr>
          <a:xfrm>
            <a:off x="1245870" y="4323080"/>
            <a:ext cx="3330575" cy="220472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文本占位符 74754"/>
          <p:cNvSpPr>
            <a:spLocks noGrp="1"/>
          </p:cNvSpPr>
          <p:nvPr>
            <p:ph idx="1"/>
          </p:nvPr>
        </p:nvSpPr>
        <p:spPr>
          <a:xfrm>
            <a:off x="6168390" y="3982720"/>
            <a:ext cx="5267325" cy="2374265"/>
          </a:xfrm>
        </p:spPr>
        <p:txBody>
          <a:bodyPr anchor="t"/>
          <a:lstStyle/>
          <a:p>
            <a:pPr indent="-267970"/>
            <a:r>
              <a:rPr lang="zh-CN" altLang="en-US" sz="1600" dirty="0">
                <a:solidFill>
                  <a:srgbClr val="3333FF"/>
                </a:solidFill>
              </a:rPr>
              <a:t>四川省烟草公司阿坝州公司映秀办公楼，房屋结构没有严重变形，外墙被震裂严重</a:t>
            </a:r>
          </a:p>
          <a:p>
            <a:pPr indent="-267970"/>
            <a:r>
              <a:rPr lang="zh-CN" altLang="en-US" sz="1600" dirty="0">
                <a:solidFill>
                  <a:srgbClr val="3333FF"/>
                </a:solidFill>
              </a:rPr>
              <a:t>汶川县映秀教师集资楼，大楼未倒塌，向后倾斜30度，一层下沉到地下</a:t>
            </a:r>
          </a:p>
          <a:p>
            <a:pPr indent="-267970"/>
            <a:r>
              <a:rPr lang="zh-CN" altLang="en-US" sz="1600" dirty="0">
                <a:solidFill>
                  <a:srgbClr val="3333FF"/>
                </a:solidFill>
              </a:rPr>
              <a:t>映秀镇国税分局办公楼整个办公楼全部垮塌，二层房屋下沉到地下</a:t>
            </a:r>
          </a:p>
        </p:txBody>
      </p:sp>
      <p:pic>
        <p:nvPicPr>
          <p:cNvPr id="70659" name="图片 74755"/>
          <p:cNvPicPr>
            <a:picLocks noChangeAspect="1"/>
          </p:cNvPicPr>
          <p:nvPr/>
        </p:nvPicPr>
        <p:blipFill>
          <a:blip r:embed="rId2"/>
          <a:srcRect/>
          <a:stretch>
            <a:fillRect/>
          </a:stretch>
        </p:blipFill>
        <p:spPr>
          <a:xfrm>
            <a:off x="1904683" y="271780"/>
            <a:ext cx="3063875" cy="3036888"/>
          </a:xfrm>
          <a:prstGeom prst="rect">
            <a:avLst/>
          </a:prstGeom>
          <a:noFill/>
          <a:ln w="9525">
            <a:noFill/>
            <a:miter/>
          </a:ln>
        </p:spPr>
      </p:pic>
      <p:pic>
        <p:nvPicPr>
          <p:cNvPr id="70660" name="图片 74756"/>
          <p:cNvPicPr>
            <a:picLocks noChangeAspect="1"/>
          </p:cNvPicPr>
          <p:nvPr/>
        </p:nvPicPr>
        <p:blipFill>
          <a:blip r:embed="rId3"/>
          <a:srcRect/>
          <a:stretch>
            <a:fillRect/>
          </a:stretch>
        </p:blipFill>
        <p:spPr>
          <a:xfrm>
            <a:off x="6703696" y="95568"/>
            <a:ext cx="4175125" cy="3808412"/>
          </a:xfrm>
          <a:prstGeom prst="rect">
            <a:avLst/>
          </a:prstGeom>
          <a:noFill/>
          <a:ln w="9525">
            <a:noFill/>
            <a:miter/>
          </a:ln>
        </p:spPr>
      </p:pic>
      <p:pic>
        <p:nvPicPr>
          <p:cNvPr id="70661" name="图片 74757"/>
          <p:cNvPicPr>
            <a:picLocks noChangeAspect="1"/>
          </p:cNvPicPr>
          <p:nvPr/>
        </p:nvPicPr>
        <p:blipFill>
          <a:blip r:embed="rId4"/>
          <a:srcRect/>
          <a:stretch>
            <a:fillRect/>
          </a:stretch>
        </p:blipFill>
        <p:spPr>
          <a:xfrm>
            <a:off x="692150" y="3437255"/>
            <a:ext cx="4057650" cy="2946400"/>
          </a:xfrm>
          <a:prstGeom prst="rect">
            <a:avLst/>
          </a:prstGeom>
          <a:noFill/>
          <a:ln w="9525">
            <a:noFill/>
            <a:miter/>
          </a:ln>
        </p:spPr>
      </p:pic>
      <p:sp>
        <p:nvSpPr>
          <p:cNvPr id="70662"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22</a:t>
            </a:fld>
            <a:endParaRPr lang="en-US" altLang="x-none" sz="1200" dirty="0">
              <a:solidFill>
                <a:srgbClr val="0C61AE"/>
              </a:solidFill>
              <a:latin typeface="Calibri" pitchFamily="34" charset="0"/>
              <a:ea typeface="宋体"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57"/>
          <p:cNvSpPr>
            <a:spLocks noGrp="1"/>
          </p:cNvSpPr>
          <p:nvPr>
            <p:ph type="title"/>
          </p:nvPr>
        </p:nvSpPr>
        <p:spPr>
          <a:xfrm>
            <a:off x="809119" y="408940"/>
            <a:ext cx="9492366" cy="601663"/>
          </a:xfrm>
        </p:spPr>
        <p:txBody>
          <a:bodyPr anchor="b"/>
          <a:lstStyle/>
          <a:p>
            <a:r>
              <a:rPr lang="zh-CN" altLang="en-US"/>
              <a:t>窗户</a:t>
            </a:r>
          </a:p>
        </p:txBody>
      </p:sp>
      <p:pic>
        <p:nvPicPr>
          <p:cNvPr id="72707" name="图片 76803"/>
          <p:cNvPicPr>
            <a:picLocks noChangeAspect="1"/>
          </p:cNvPicPr>
          <p:nvPr/>
        </p:nvPicPr>
        <p:blipFill>
          <a:blip r:embed="rId2"/>
          <a:srcRect/>
          <a:stretch>
            <a:fillRect/>
          </a:stretch>
        </p:blipFill>
        <p:spPr>
          <a:xfrm>
            <a:off x="1991361" y="260350"/>
            <a:ext cx="5116512" cy="3857625"/>
          </a:xfrm>
          <a:prstGeom prst="rect">
            <a:avLst/>
          </a:prstGeom>
          <a:noFill/>
          <a:ln w="9525">
            <a:noFill/>
            <a:miter/>
          </a:ln>
        </p:spPr>
      </p:pic>
      <p:pic>
        <p:nvPicPr>
          <p:cNvPr id="72708" name="图片 76804"/>
          <p:cNvPicPr>
            <a:picLocks noChangeAspect="1"/>
          </p:cNvPicPr>
          <p:nvPr/>
        </p:nvPicPr>
        <p:blipFill>
          <a:blip r:embed="rId3"/>
          <a:srcRect/>
          <a:stretch>
            <a:fillRect/>
          </a:stretch>
        </p:blipFill>
        <p:spPr>
          <a:xfrm>
            <a:off x="4251961" y="3619500"/>
            <a:ext cx="5713412" cy="3246438"/>
          </a:xfrm>
          <a:prstGeom prst="rect">
            <a:avLst/>
          </a:prstGeom>
          <a:noFill/>
          <a:ln w="9525">
            <a:noFill/>
            <a:miter/>
          </a:ln>
        </p:spPr>
      </p:pic>
      <p:sp>
        <p:nvSpPr>
          <p:cNvPr id="72709"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23</a:t>
            </a:fld>
            <a:endParaRPr lang="en-US" altLang="x-none" sz="1200" dirty="0">
              <a:solidFill>
                <a:srgbClr val="0C61AE"/>
              </a:solidFill>
              <a:latin typeface="Calibri" pitchFamily="34" charset="0"/>
              <a:ea typeface="宋体"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243840" y="189865"/>
            <a:ext cx="6406515" cy="3453130"/>
          </a:xfrm>
          <a:prstGeom prst="rect">
            <a:avLst/>
          </a:prstGeom>
        </p:spPr>
      </p:pic>
      <p:pic>
        <p:nvPicPr>
          <p:cNvPr id="5" name="图片 4"/>
          <p:cNvPicPr>
            <a:picLocks noChangeAspect="1"/>
          </p:cNvPicPr>
          <p:nvPr/>
        </p:nvPicPr>
        <p:blipFill>
          <a:blip r:embed="rId3"/>
          <a:stretch>
            <a:fillRect/>
          </a:stretch>
        </p:blipFill>
        <p:spPr>
          <a:xfrm>
            <a:off x="6904990" y="3012440"/>
            <a:ext cx="5086350" cy="371348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Oval 4"/>
          <p:cNvSpPr/>
          <p:nvPr/>
        </p:nvSpPr>
        <p:spPr>
          <a:xfrm>
            <a:off x="3000375" y="2862263"/>
            <a:ext cx="5338763" cy="2654300"/>
          </a:xfrm>
          <a:prstGeom prst="ellipse">
            <a:avLst/>
          </a:prstGeom>
          <a:noFill/>
          <a:ln w="38100" cap="flat" cmpd="sng">
            <a:solidFill>
              <a:srgbClr val="000000"/>
            </a:solidFill>
            <a:prstDash val="solid"/>
            <a:round/>
            <a:headEnd type="none" w="med" len="med"/>
            <a:tailEnd type="none" w="med" len="med"/>
          </a:ln>
        </p:spPr>
        <p:txBody>
          <a:bodyPr wrap="none" anchor="ctr"/>
          <a:lstStyle/>
          <a:p>
            <a:pPr lvl="0">
              <a:buClr>
                <a:srgbClr val="000000"/>
              </a:buClr>
            </a:pPr>
            <a:endParaRPr>
              <a:solidFill>
                <a:schemeClr val="accent1"/>
              </a:solidFill>
              <a:latin typeface="Calibri" pitchFamily="34" charset="0"/>
              <a:ea typeface="幼圆" pitchFamily="49" charset="-122"/>
            </a:endParaRPr>
          </a:p>
        </p:txBody>
      </p:sp>
      <p:sp>
        <p:nvSpPr>
          <p:cNvPr id="59394" name="Text Box 5"/>
          <p:cNvSpPr txBox="1"/>
          <p:nvPr/>
        </p:nvSpPr>
        <p:spPr>
          <a:xfrm>
            <a:off x="4257675" y="2516188"/>
            <a:ext cx="2736850" cy="646112"/>
          </a:xfrm>
          <a:prstGeom prst="rect">
            <a:avLst/>
          </a:prstGeom>
          <a:solidFill>
            <a:srgbClr val="1E8ED5"/>
          </a:solidFill>
          <a:ln w="9525">
            <a:noFill/>
          </a:ln>
        </p:spPr>
        <p:txBody>
          <a:bodyPr anchor="t">
            <a:spAutoFit/>
          </a:bodyPr>
          <a:lstStyle/>
          <a:p>
            <a:pPr lvl="0" algn="ctr">
              <a:spcBef>
                <a:spcPct val="50000"/>
              </a:spcBef>
              <a:buClr>
                <a:srgbClr val="000000"/>
              </a:buClr>
            </a:pPr>
            <a:r>
              <a:rPr lang="en-US" altLang="x-none" sz="3600" dirty="0">
                <a:solidFill>
                  <a:schemeClr val="bg2"/>
                </a:solidFill>
                <a:latin typeface="Calibri" pitchFamily="34" charset="0"/>
                <a:ea typeface="黑体" pitchFamily="1" charset="-122"/>
              </a:rPr>
              <a:t>1</a:t>
            </a:r>
            <a:r>
              <a:rPr lang="zh-CN" altLang="en-US" sz="3600" dirty="0">
                <a:solidFill>
                  <a:schemeClr val="bg2"/>
                </a:solidFill>
                <a:latin typeface="Calibri" pitchFamily="34" charset="0"/>
                <a:ea typeface="黑体" pitchFamily="1" charset="-122"/>
              </a:rPr>
              <a:t>、演练准备</a:t>
            </a:r>
          </a:p>
        </p:txBody>
      </p:sp>
      <p:sp>
        <p:nvSpPr>
          <p:cNvPr id="59395" name="Text Box 6"/>
          <p:cNvSpPr txBox="1"/>
          <p:nvPr/>
        </p:nvSpPr>
        <p:spPr>
          <a:xfrm>
            <a:off x="1897063" y="4389438"/>
            <a:ext cx="2736850" cy="644525"/>
          </a:xfrm>
          <a:prstGeom prst="rect">
            <a:avLst/>
          </a:prstGeom>
          <a:solidFill>
            <a:srgbClr val="1E8ED5"/>
          </a:solidFill>
          <a:ln w="9525">
            <a:noFill/>
          </a:ln>
        </p:spPr>
        <p:txBody>
          <a:bodyPr anchor="t">
            <a:spAutoFit/>
          </a:bodyPr>
          <a:lstStyle/>
          <a:p>
            <a:pPr lvl="0" algn="ctr">
              <a:spcBef>
                <a:spcPct val="50000"/>
              </a:spcBef>
              <a:buClr>
                <a:srgbClr val="000000"/>
              </a:buClr>
            </a:pPr>
            <a:r>
              <a:rPr lang="en-US" altLang="x-none" sz="3600" dirty="0">
                <a:solidFill>
                  <a:schemeClr val="bg2"/>
                </a:solidFill>
                <a:latin typeface="Calibri" pitchFamily="34" charset="0"/>
                <a:ea typeface="黑体" pitchFamily="1" charset="-122"/>
              </a:rPr>
              <a:t>3</a:t>
            </a:r>
            <a:r>
              <a:rPr lang="zh-CN" altLang="en-US" sz="3600" dirty="0">
                <a:solidFill>
                  <a:schemeClr val="bg2"/>
                </a:solidFill>
                <a:latin typeface="Calibri" pitchFamily="34" charset="0"/>
                <a:ea typeface="黑体" pitchFamily="1" charset="-122"/>
              </a:rPr>
              <a:t>、演练总结</a:t>
            </a:r>
          </a:p>
        </p:txBody>
      </p:sp>
      <p:sp>
        <p:nvSpPr>
          <p:cNvPr id="59396" name="Text Box 7"/>
          <p:cNvSpPr txBox="1"/>
          <p:nvPr/>
        </p:nvSpPr>
        <p:spPr>
          <a:xfrm>
            <a:off x="6794500" y="4398963"/>
            <a:ext cx="2736850" cy="644525"/>
          </a:xfrm>
          <a:prstGeom prst="rect">
            <a:avLst/>
          </a:prstGeom>
          <a:solidFill>
            <a:srgbClr val="1E8ED5"/>
          </a:solidFill>
          <a:ln w="9525">
            <a:noFill/>
          </a:ln>
        </p:spPr>
        <p:txBody>
          <a:bodyPr anchor="t">
            <a:spAutoFit/>
          </a:bodyPr>
          <a:lstStyle/>
          <a:p>
            <a:pPr lvl="0" algn="ctr">
              <a:spcBef>
                <a:spcPct val="50000"/>
              </a:spcBef>
              <a:buClr>
                <a:srgbClr val="000000"/>
              </a:buClr>
            </a:pPr>
            <a:r>
              <a:rPr lang="en-US" altLang="x-none" sz="3600" dirty="0">
                <a:solidFill>
                  <a:schemeClr val="bg2"/>
                </a:solidFill>
                <a:latin typeface="Calibri" pitchFamily="34" charset="0"/>
                <a:ea typeface="黑体" pitchFamily="1" charset="-122"/>
              </a:rPr>
              <a:t>2</a:t>
            </a:r>
            <a:r>
              <a:rPr lang="zh-CN" altLang="en-US" sz="3600" dirty="0">
                <a:solidFill>
                  <a:schemeClr val="bg2"/>
                </a:solidFill>
                <a:latin typeface="Calibri" pitchFamily="34" charset="0"/>
                <a:ea typeface="黑体" pitchFamily="1" charset="-122"/>
              </a:rPr>
              <a:t>、演练实施</a:t>
            </a:r>
          </a:p>
        </p:txBody>
      </p:sp>
      <p:sp>
        <p:nvSpPr>
          <p:cNvPr id="59397" name="灯片编号占位符 2"/>
          <p:cNvSpPr txBox="1">
            <a:spLocks noGrp="1"/>
          </p:cNvSpPr>
          <p:nvPr/>
        </p:nvSpPr>
        <p:spPr>
          <a:xfrm>
            <a:off x="9906000" y="6410325"/>
            <a:ext cx="631825" cy="363538"/>
          </a:xfrm>
          <a:prstGeom prst="rect">
            <a:avLst/>
          </a:prstGeom>
          <a:noFill/>
          <a:ln w="9525">
            <a:noFill/>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25</a:t>
            </a:fld>
            <a:endParaRPr lang="en-US" altLang="x-none" sz="1200" dirty="0">
              <a:solidFill>
                <a:srgbClr val="0C61AE"/>
              </a:solidFill>
              <a:latin typeface="Calibri" pitchFamily="34" charset="0"/>
              <a:ea typeface="宋体" charset="-122"/>
            </a:endParaRPr>
          </a:p>
        </p:txBody>
      </p:sp>
      <p:sp>
        <p:nvSpPr>
          <p:cNvPr id="2" name="标题 1"/>
          <p:cNvSpPr>
            <a:spLocks noGrp="1"/>
          </p:cNvSpPr>
          <p:nvPr>
            <p:ph type="title"/>
          </p:nvPr>
        </p:nvSpPr>
        <p:spPr>
          <a:xfrm>
            <a:off x="1039813" y="503238"/>
            <a:ext cx="9837738" cy="931863"/>
          </a:xfrm>
          <a:ln>
            <a:miter/>
          </a:ln>
        </p:spPr>
        <p:txBody>
          <a:bodyPr vert="horz" lIns="91440" tIns="45720" rIns="91440" bIns="45720" rtlCol="0" anchor="ctr">
            <a:normAutofit fontScale="90000"/>
          </a:bodyPr>
          <a:lstStyle/>
          <a:p>
            <a:pPr fontAlgn="auto"/>
            <a:r>
              <a:rPr lang="zh-CN" altLang="en-US" strike="noStrike" noProof="1"/>
              <a:t>教育部印发《中小学幼儿园应急疏散演练指南》</a:t>
            </a:r>
            <a:r>
              <a:rPr lang="zh-CN" altLang="en-US" sz="1400" strike="noStrike" noProof="1"/>
              <a:t>2014年2月22日</a:t>
            </a:r>
            <a:r>
              <a:rPr lang="zh-CN" altLang="en-US"/>
              <a:t>以</a:t>
            </a:r>
            <a:br>
              <a:rPr lang="zh-CN" altLang="en-US"/>
            </a:br>
            <a:r>
              <a:rPr lang="zh-CN" altLang="en-US"/>
              <a:t/>
            </a:r>
            <a:br>
              <a:rPr lang="zh-CN" altLang="en-US"/>
            </a:br>
            <a:r>
              <a:rPr lang="zh-CN" altLang="en-US"/>
              <a:t>地震疏散演练为例：七个字</a:t>
            </a:r>
            <a:endParaRPr lang="zh-CN" altLang="en-US" strike="noStrike" noProof="1"/>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3"/>
          <p:cNvSpPr>
            <a:spLocks noGrp="1"/>
          </p:cNvSpPr>
          <p:nvPr>
            <p:ph type="title"/>
          </p:nvPr>
        </p:nvSpPr>
        <p:spPr/>
        <p:txBody>
          <a:bodyPr anchor="b"/>
          <a:lstStyle/>
          <a:p>
            <a:endParaRPr lang="zh-CN" altLang="en-US"/>
          </a:p>
        </p:txBody>
      </p:sp>
      <p:sp>
        <p:nvSpPr>
          <p:cNvPr id="63490" name="内容占位符 4"/>
          <p:cNvSpPr>
            <a:spLocks noGrp="1"/>
          </p:cNvSpPr>
          <p:nvPr>
            <p:ph idx="1"/>
          </p:nvPr>
        </p:nvSpPr>
        <p:spPr/>
        <p:txBody>
          <a:bodyPr anchor="t"/>
          <a:lstStyle/>
          <a:p>
            <a:pPr indent="-267970"/>
            <a:endParaRPr lang="zh-CN" altLang="en-US"/>
          </a:p>
        </p:txBody>
      </p:sp>
      <p:pic>
        <p:nvPicPr>
          <p:cNvPr id="63491" name="图片 97281"/>
          <p:cNvPicPr>
            <a:picLocks noChangeAspect="1"/>
          </p:cNvPicPr>
          <p:nvPr/>
        </p:nvPicPr>
        <p:blipFill>
          <a:blip r:embed="rId2"/>
          <a:stretch>
            <a:fillRect/>
          </a:stretch>
        </p:blipFill>
        <p:spPr>
          <a:xfrm>
            <a:off x="1092200" y="3919538"/>
            <a:ext cx="4132263" cy="2903537"/>
          </a:xfrm>
          <a:prstGeom prst="rect">
            <a:avLst/>
          </a:prstGeom>
          <a:noFill/>
          <a:ln w="9525">
            <a:noFill/>
          </a:ln>
        </p:spPr>
      </p:pic>
      <p:pic>
        <p:nvPicPr>
          <p:cNvPr id="63492" name="图片 97282"/>
          <p:cNvPicPr>
            <a:picLocks noChangeAspect="1"/>
          </p:cNvPicPr>
          <p:nvPr/>
        </p:nvPicPr>
        <p:blipFill>
          <a:blip r:embed="rId3"/>
          <a:stretch>
            <a:fillRect/>
          </a:stretch>
        </p:blipFill>
        <p:spPr>
          <a:xfrm>
            <a:off x="6478588" y="3035300"/>
            <a:ext cx="5608637" cy="3775075"/>
          </a:xfrm>
          <a:prstGeom prst="rect">
            <a:avLst/>
          </a:prstGeom>
          <a:noFill/>
          <a:ln w="9525">
            <a:noFill/>
          </a:ln>
        </p:spPr>
      </p:pic>
      <p:pic>
        <p:nvPicPr>
          <p:cNvPr id="63493" name="图片 97283"/>
          <p:cNvPicPr>
            <a:picLocks noChangeAspect="1"/>
          </p:cNvPicPr>
          <p:nvPr/>
        </p:nvPicPr>
        <p:blipFill>
          <a:blip r:embed="rId4"/>
          <a:stretch>
            <a:fillRect/>
          </a:stretch>
        </p:blipFill>
        <p:spPr>
          <a:xfrm>
            <a:off x="7131050" y="157163"/>
            <a:ext cx="3665538" cy="2471737"/>
          </a:xfrm>
          <a:prstGeom prst="rect">
            <a:avLst/>
          </a:prstGeom>
          <a:noFill/>
          <a:ln w="9525">
            <a:noFill/>
          </a:ln>
        </p:spPr>
      </p:pic>
      <p:pic>
        <p:nvPicPr>
          <p:cNvPr id="63494" name="图片 97284"/>
          <p:cNvPicPr>
            <a:picLocks noChangeAspect="1"/>
          </p:cNvPicPr>
          <p:nvPr/>
        </p:nvPicPr>
        <p:blipFill>
          <a:blip r:embed="rId5"/>
          <a:stretch>
            <a:fillRect/>
          </a:stretch>
        </p:blipFill>
        <p:spPr>
          <a:xfrm>
            <a:off x="677863" y="84138"/>
            <a:ext cx="5254625" cy="3544887"/>
          </a:xfrm>
          <a:prstGeom prst="rect">
            <a:avLst/>
          </a:prstGeom>
          <a:noFill/>
          <a:ln w="9525">
            <a:noFill/>
          </a:ln>
        </p:spPr>
      </p:pic>
      <p:sp>
        <p:nvSpPr>
          <p:cNvPr id="63495" name="灯片编号占位符 2"/>
          <p:cNvSpPr txBox="1">
            <a:spLocks noGrp="1"/>
          </p:cNvSpPr>
          <p:nvPr/>
        </p:nvSpPr>
        <p:spPr>
          <a:xfrm>
            <a:off x="9906000" y="6410325"/>
            <a:ext cx="631825" cy="363538"/>
          </a:xfrm>
          <a:prstGeom prst="rect">
            <a:avLst/>
          </a:prstGeom>
          <a:noFill/>
          <a:ln w="9525">
            <a:noFill/>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26</a:t>
            </a:fld>
            <a:endParaRPr lang="en-US" altLang="x-none" sz="1200" dirty="0">
              <a:solidFill>
                <a:srgbClr val="0C61AE"/>
              </a:solidFill>
              <a:latin typeface="Calibri" pitchFamily="34" charset="0"/>
              <a:ea typeface="宋体"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p:cNvSpPr>
          <p:nvPr>
            <p:ph type="title"/>
          </p:nvPr>
        </p:nvSpPr>
        <p:spPr/>
        <p:txBody>
          <a:bodyPr anchor="b"/>
          <a:lstStyle/>
          <a:p>
            <a:endParaRPr lang="zh-CN" altLang="en-US"/>
          </a:p>
        </p:txBody>
      </p:sp>
      <p:sp>
        <p:nvSpPr>
          <p:cNvPr id="64514" name="内容占位符 2"/>
          <p:cNvSpPr>
            <a:spLocks noGrp="1"/>
          </p:cNvSpPr>
          <p:nvPr>
            <p:ph idx="1"/>
          </p:nvPr>
        </p:nvSpPr>
        <p:spPr/>
        <p:txBody>
          <a:bodyPr anchor="t"/>
          <a:lstStyle/>
          <a:p>
            <a:pPr indent="-267970"/>
            <a:endParaRPr lang="zh-CN" altLang="en-US"/>
          </a:p>
        </p:txBody>
      </p:sp>
      <p:pic>
        <p:nvPicPr>
          <p:cNvPr id="64515" name="图片 98307" descr="d49f8bf1-0c53-44cb-91cd-2157676e5fb0[1]"/>
          <p:cNvPicPr>
            <a:picLocks noChangeAspect="1"/>
          </p:cNvPicPr>
          <p:nvPr/>
        </p:nvPicPr>
        <p:blipFill>
          <a:blip r:embed="rId2" cstate="print"/>
          <a:stretch>
            <a:fillRect/>
          </a:stretch>
        </p:blipFill>
        <p:spPr>
          <a:xfrm>
            <a:off x="447675" y="14288"/>
            <a:ext cx="5276850" cy="3957637"/>
          </a:xfrm>
          <a:prstGeom prst="rect">
            <a:avLst/>
          </a:prstGeom>
          <a:noFill/>
          <a:ln w="9525">
            <a:noFill/>
          </a:ln>
        </p:spPr>
      </p:pic>
      <p:pic>
        <p:nvPicPr>
          <p:cNvPr id="64516" name="图片 98308" descr="df7a9333-b09f-48fe-a6cb-22fe2b7868e8[1]"/>
          <p:cNvPicPr>
            <a:picLocks noChangeAspect="1"/>
          </p:cNvPicPr>
          <p:nvPr/>
        </p:nvPicPr>
        <p:blipFill>
          <a:blip r:embed="rId3" cstate="print"/>
          <a:stretch>
            <a:fillRect/>
          </a:stretch>
        </p:blipFill>
        <p:spPr>
          <a:xfrm>
            <a:off x="1400175" y="4168775"/>
            <a:ext cx="3246438" cy="2435225"/>
          </a:xfrm>
          <a:prstGeom prst="rect">
            <a:avLst/>
          </a:prstGeom>
          <a:noFill/>
          <a:ln w="9525">
            <a:noFill/>
          </a:ln>
        </p:spPr>
      </p:pic>
      <p:pic>
        <p:nvPicPr>
          <p:cNvPr id="64517" name="图片 98309"/>
          <p:cNvPicPr>
            <a:picLocks noChangeAspect="1"/>
          </p:cNvPicPr>
          <p:nvPr/>
        </p:nvPicPr>
        <p:blipFill>
          <a:blip r:embed="rId4"/>
          <a:stretch>
            <a:fillRect/>
          </a:stretch>
        </p:blipFill>
        <p:spPr>
          <a:xfrm>
            <a:off x="7208838" y="30163"/>
            <a:ext cx="4321175" cy="3084512"/>
          </a:xfrm>
          <a:prstGeom prst="rect">
            <a:avLst/>
          </a:prstGeom>
          <a:noFill/>
          <a:ln w="9525">
            <a:noFill/>
          </a:ln>
        </p:spPr>
      </p:pic>
      <p:pic>
        <p:nvPicPr>
          <p:cNvPr id="64518" name="图片 98310"/>
          <p:cNvPicPr>
            <a:picLocks noChangeAspect="1"/>
          </p:cNvPicPr>
          <p:nvPr/>
        </p:nvPicPr>
        <p:blipFill>
          <a:blip r:embed="rId5"/>
          <a:stretch>
            <a:fillRect/>
          </a:stretch>
        </p:blipFill>
        <p:spPr>
          <a:xfrm>
            <a:off x="5919788" y="3244850"/>
            <a:ext cx="4991100" cy="3643313"/>
          </a:xfrm>
          <a:prstGeom prst="rect">
            <a:avLst/>
          </a:prstGeom>
          <a:noFill/>
          <a:ln w="9525">
            <a:noFill/>
          </a:ln>
        </p:spPr>
      </p:pic>
      <p:sp>
        <p:nvSpPr>
          <p:cNvPr id="64519" name="灯片编号占位符 2"/>
          <p:cNvSpPr txBox="1">
            <a:spLocks noGrp="1"/>
          </p:cNvSpPr>
          <p:nvPr/>
        </p:nvSpPr>
        <p:spPr>
          <a:xfrm>
            <a:off x="9906000" y="6410325"/>
            <a:ext cx="631825" cy="363538"/>
          </a:xfrm>
          <a:prstGeom prst="rect">
            <a:avLst/>
          </a:prstGeom>
          <a:noFill/>
          <a:ln w="9525">
            <a:noFill/>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27</a:t>
            </a:fld>
            <a:endParaRPr lang="en-US" altLang="x-none" sz="1200" dirty="0">
              <a:solidFill>
                <a:srgbClr val="0C61AE"/>
              </a:solidFill>
              <a:latin typeface="Calibri" pitchFamily="34" charset="0"/>
              <a:ea typeface="宋体"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descr="1.jpg"/>
          <p:cNvPicPr>
            <a:picLocks noChangeAspect="1"/>
          </p:cNvPicPr>
          <p:nvPr/>
        </p:nvPicPr>
        <p:blipFill>
          <a:blip r:embed="rId2"/>
          <a:stretch>
            <a:fillRect/>
          </a:stretch>
        </p:blipFill>
        <p:spPr>
          <a:xfrm>
            <a:off x="1958975" y="357188"/>
            <a:ext cx="7048500" cy="6370637"/>
          </a:xfrm>
          <a:prstGeom prst="rect">
            <a:avLst/>
          </a:prstGeom>
          <a:noFill/>
          <a:ln w="9525">
            <a:noFill/>
          </a:ln>
        </p:spPr>
      </p:pic>
      <p:sp>
        <p:nvSpPr>
          <p:cNvPr id="62466" name="TextBox 5"/>
          <p:cNvSpPr txBox="1"/>
          <p:nvPr/>
        </p:nvSpPr>
        <p:spPr>
          <a:xfrm>
            <a:off x="8924925" y="371475"/>
            <a:ext cx="1311275" cy="6500813"/>
          </a:xfrm>
          <a:prstGeom prst="rect">
            <a:avLst/>
          </a:prstGeom>
          <a:noFill/>
          <a:ln w="9525">
            <a:noFill/>
          </a:ln>
        </p:spPr>
        <p:txBody>
          <a:bodyPr vert="eaVert" anchor="t">
            <a:spAutoFit/>
          </a:bodyPr>
          <a:lstStyle/>
          <a:p>
            <a:pPr lvl="0">
              <a:buClr>
                <a:srgbClr val="000000"/>
              </a:buClr>
            </a:pPr>
            <a:r>
              <a:rPr lang="en-US" altLang="zh-CN" sz="2800" b="1">
                <a:solidFill>
                  <a:srgbClr val="3333FF"/>
                </a:solidFill>
                <a:latin typeface="黑体" pitchFamily="1" charset="-122"/>
                <a:ea typeface="黑体" pitchFamily="1" charset="-122"/>
                <a:sym typeface="幼圆" charset="0"/>
              </a:rPr>
              <a:t>2012-11-20</a:t>
            </a:r>
            <a:r>
              <a:rPr lang="zh-CN" altLang="en-US" sz="2800" b="1">
                <a:solidFill>
                  <a:srgbClr val="3333FF"/>
                </a:solidFill>
                <a:latin typeface="黑体" pitchFamily="1" charset="-122"/>
                <a:ea typeface="黑体" pitchFamily="1" charset="-122"/>
              </a:rPr>
              <a:t>海南临高县第一小学地震</a:t>
            </a:r>
          </a:p>
          <a:p>
            <a:pPr lvl="0">
              <a:buClr>
                <a:srgbClr val="000000"/>
              </a:buClr>
            </a:pPr>
            <a:r>
              <a:rPr lang="zh-CN" altLang="en-US" sz="2800" b="1">
                <a:solidFill>
                  <a:srgbClr val="3333FF"/>
                </a:solidFill>
                <a:latin typeface="黑体" pitchFamily="1" charset="-122"/>
                <a:ea typeface="黑体" pitchFamily="1" charset="-122"/>
              </a:rPr>
              <a:t>疏散演练时发生踩踏事件（</a:t>
            </a:r>
            <a:r>
              <a:rPr lang="en-US" altLang="zh-CN" sz="2800" b="1">
                <a:solidFill>
                  <a:srgbClr val="3333FF"/>
                </a:solidFill>
                <a:latin typeface="黑体" pitchFamily="1" charset="-122"/>
                <a:ea typeface="黑体" pitchFamily="1" charset="-122"/>
              </a:rPr>
              <a:t>22-5</a:t>
            </a:r>
            <a:r>
              <a:rPr lang="zh-CN" altLang="en-US" sz="2800" b="1">
                <a:solidFill>
                  <a:srgbClr val="3333FF"/>
                </a:solidFill>
                <a:latin typeface="黑体" pitchFamily="1" charset="-122"/>
                <a:ea typeface="黑体" pitchFamily="1" charset="-122"/>
              </a:rPr>
              <a:t>）</a:t>
            </a:r>
          </a:p>
          <a:p>
            <a:pPr lvl="0">
              <a:buClr>
                <a:srgbClr val="000000"/>
              </a:buClr>
            </a:pPr>
            <a:endParaRPr lang="zh-CN" altLang="en-US">
              <a:solidFill>
                <a:schemeClr val="accent1"/>
              </a:solidFill>
              <a:latin typeface="Calibri" pitchFamily="34" charset="0"/>
              <a:ea typeface="幼圆" pitchFamily="49" charset="-122"/>
            </a:endParaRPr>
          </a:p>
        </p:txBody>
      </p:sp>
      <p:sp>
        <p:nvSpPr>
          <p:cNvPr id="62467" name="灯片编号占位符 2"/>
          <p:cNvSpPr txBox="1">
            <a:spLocks noGrp="1"/>
          </p:cNvSpPr>
          <p:nvPr/>
        </p:nvSpPr>
        <p:spPr>
          <a:xfrm>
            <a:off x="9906000" y="6410325"/>
            <a:ext cx="631825" cy="363538"/>
          </a:xfrm>
          <a:prstGeom prst="rect">
            <a:avLst/>
          </a:prstGeom>
          <a:noFill/>
          <a:ln w="9525">
            <a:noFill/>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28</a:t>
            </a:fld>
            <a:endParaRPr lang="en-US" altLang="x-none" sz="1200" dirty="0">
              <a:solidFill>
                <a:srgbClr val="0C61AE"/>
              </a:solidFill>
              <a:latin typeface="Calibri" pitchFamily="34" charset="0"/>
              <a:ea typeface="宋体" charset="-122"/>
            </a:endParaRP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62710" y="222885"/>
            <a:ext cx="6276975" cy="536575"/>
          </a:xfrm>
        </p:spPr>
        <p:txBody>
          <a:bodyPr/>
          <a:lstStyle/>
          <a:p>
            <a:r>
              <a:rPr lang="zh-CN" altLang="en-US" dirty="0">
                <a:solidFill>
                  <a:srgbClr val="D02942"/>
                </a:solidFill>
                <a:latin typeface="华文细黑" pitchFamily="2" charset="-122"/>
                <a:ea typeface="华文细黑" pitchFamily="2" charset="-122"/>
                <a:sym typeface="+mn-ea"/>
              </a:rPr>
              <a:t/>
            </a:r>
            <a:br>
              <a:rPr lang="zh-CN" altLang="en-US" dirty="0">
                <a:solidFill>
                  <a:srgbClr val="D02942"/>
                </a:solidFill>
                <a:latin typeface="华文细黑" pitchFamily="2" charset="-122"/>
                <a:ea typeface="华文细黑" pitchFamily="2" charset="-122"/>
                <a:sym typeface="+mn-ea"/>
              </a:rPr>
            </a:br>
            <a:r>
              <a:rPr lang="zh-CN" altLang="en-US" sz="2800" dirty="0">
                <a:solidFill>
                  <a:srgbClr val="D02942"/>
                </a:solidFill>
                <a:latin typeface="华文细黑" pitchFamily="2" charset="-122"/>
                <a:ea typeface="华文细黑" pitchFamily="2" charset="-122"/>
                <a:sym typeface="+mn-ea"/>
              </a:rPr>
              <a:t/>
            </a:r>
            <a:br>
              <a:rPr lang="zh-CN" altLang="en-US" sz="2800" dirty="0">
                <a:solidFill>
                  <a:srgbClr val="D02942"/>
                </a:solidFill>
                <a:latin typeface="华文细黑" pitchFamily="2" charset="-122"/>
                <a:ea typeface="华文细黑" pitchFamily="2" charset="-122"/>
                <a:sym typeface="+mn-ea"/>
              </a:rPr>
            </a:br>
            <a:r>
              <a:rPr lang="zh-CN" altLang="en-US" dirty="0">
                <a:solidFill>
                  <a:srgbClr val="D02942"/>
                </a:solidFill>
                <a:latin typeface="华文细黑" pitchFamily="2" charset="-122"/>
                <a:ea typeface="华文细黑" pitchFamily="2" charset="-122"/>
                <a:sym typeface="+mn-ea"/>
              </a:rPr>
              <a:t>应急救护</a:t>
            </a:r>
          </a:p>
        </p:txBody>
      </p:sp>
      <p:sp>
        <p:nvSpPr>
          <p:cNvPr id="3" name="内容占位符 2"/>
          <p:cNvSpPr>
            <a:spLocks noGrp="1"/>
          </p:cNvSpPr>
          <p:nvPr>
            <p:ph idx="1"/>
          </p:nvPr>
        </p:nvSpPr>
        <p:spPr>
          <a:xfrm>
            <a:off x="552450" y="830580"/>
            <a:ext cx="11433175" cy="5323205"/>
          </a:xfrm>
        </p:spPr>
        <p:txBody>
          <a:bodyPr/>
          <a:lstStyle/>
          <a:p>
            <a:r>
              <a:rPr lang="zh-CN" altLang="en-US">
                <a:sym typeface="+mn-ea"/>
              </a:rPr>
              <a:t>大脑缺氧缺血4-6分钟,脑组织损伤,如果超过10分钟,脑组织就会出现不可逆转的损伤,即使幸免死亡也会是植物人.(其实在医学对死亡的评价是脑死亡,即使心跳仍然存在)所以在出现</a:t>
            </a:r>
            <a:r>
              <a:rPr lang="zh-CN" altLang="en-US" b="1">
                <a:sym typeface="+mn-ea"/>
              </a:rPr>
              <a:t>伤害的4-6分钟内是黄金救助时间</a:t>
            </a:r>
            <a:r>
              <a:rPr lang="zh-CN" altLang="en-US">
                <a:sym typeface="+mn-ea"/>
              </a:rPr>
              <a:t>,往往这段时间是在院外,这就需要我们掌握一定的现场急救.利人利己.</a:t>
            </a:r>
            <a:endParaRPr lang="zh-CN" altLang="en-US"/>
          </a:p>
          <a:p>
            <a:r>
              <a:rPr lang="zh-CN" altLang="en-US" b="1">
                <a:solidFill>
                  <a:srgbClr val="FF0000"/>
                </a:solidFill>
                <a:ea typeface="宋体" charset="0"/>
                <a:sym typeface="+mn-ea"/>
              </a:rPr>
              <a:t>现场评估：</a:t>
            </a:r>
          </a:p>
          <a:p>
            <a:pPr marL="635" indent="0">
              <a:buNone/>
            </a:pPr>
            <a:r>
              <a:rPr lang="zh-CN" altLang="en-US">
                <a:ea typeface="宋体" charset="0"/>
                <a:sym typeface="+mn-ea"/>
              </a:rPr>
              <a:t>            </a:t>
            </a:r>
            <a:r>
              <a:rPr lang="en-US" altLang="zh-CN">
                <a:ea typeface="宋体" charset="0"/>
                <a:sym typeface="+mn-ea"/>
              </a:rPr>
              <a:t>1</a:t>
            </a:r>
            <a:r>
              <a:rPr lang="zh-CN" altLang="en-US">
                <a:ea typeface="宋体" charset="0"/>
                <a:sym typeface="+mn-ea"/>
              </a:rPr>
              <a:t>、保持冷静，并帮助他人稳定情绪。</a:t>
            </a:r>
          </a:p>
          <a:p>
            <a:pPr marL="635" indent="0">
              <a:buNone/>
            </a:pPr>
            <a:r>
              <a:rPr lang="zh-CN" altLang="en-US">
                <a:ea typeface="宋体" charset="0"/>
                <a:sym typeface="+mn-ea"/>
              </a:rPr>
              <a:t>            </a:t>
            </a:r>
            <a:r>
              <a:rPr lang="en-US" altLang="zh-CN">
                <a:ea typeface="宋体" charset="0"/>
                <a:sym typeface="+mn-ea"/>
              </a:rPr>
              <a:t>2</a:t>
            </a:r>
            <a:r>
              <a:rPr lang="zh-CN" altLang="en-US">
                <a:ea typeface="宋体" charset="0"/>
                <a:sym typeface="+mn-ea"/>
              </a:rPr>
              <a:t>、自我能力评估：若不具备救援能力，不要盲目施救，不仅会延误救治时间，也可能伤及自身。</a:t>
            </a:r>
          </a:p>
          <a:p>
            <a:pPr marL="635" indent="0">
              <a:buNone/>
            </a:pPr>
            <a:r>
              <a:rPr lang="zh-CN" altLang="en-US">
                <a:ea typeface="宋体" charset="0"/>
                <a:sym typeface="+mn-ea"/>
              </a:rPr>
              <a:t>             </a:t>
            </a:r>
            <a:r>
              <a:rPr lang="en-US" altLang="zh-CN">
                <a:ea typeface="宋体" charset="0"/>
                <a:sym typeface="+mn-ea"/>
              </a:rPr>
              <a:t>3</a:t>
            </a:r>
            <a:r>
              <a:rPr lang="zh-CN" altLang="en-US">
                <a:ea typeface="宋体" charset="0"/>
                <a:sym typeface="+mn-ea"/>
              </a:rPr>
              <a:t>、评估现场：是否存在潜在危险，如火灾现场是否有爆炸物、房屋倒塌，交通事故是否有来往车辆干扰，高速路须在</a:t>
            </a:r>
            <a:r>
              <a:rPr lang="en-US" altLang="zh-CN">
                <a:ea typeface="宋体" charset="0"/>
                <a:sym typeface="+mn-ea"/>
              </a:rPr>
              <a:t>150</a:t>
            </a:r>
            <a:r>
              <a:rPr lang="zh-CN" altLang="en-US">
                <a:ea typeface="宋体" charset="0"/>
                <a:sym typeface="+mn-ea"/>
              </a:rPr>
              <a:t>米放警示标志提醒避让等等。</a:t>
            </a:r>
          </a:p>
          <a:p>
            <a:pPr marL="635" indent="0">
              <a:buNone/>
            </a:pPr>
            <a:r>
              <a:rPr lang="zh-CN" altLang="en-US">
                <a:ea typeface="宋体" charset="0"/>
                <a:sym typeface="+mn-ea"/>
              </a:rPr>
              <a:t>             </a:t>
            </a:r>
            <a:r>
              <a:rPr lang="en-US" altLang="zh-CN">
                <a:ea typeface="宋体" charset="0"/>
                <a:sym typeface="+mn-ea"/>
              </a:rPr>
              <a:t>4</a:t>
            </a:r>
            <a:r>
              <a:rPr lang="zh-CN" altLang="en-US">
                <a:ea typeface="宋体" charset="0"/>
                <a:sym typeface="+mn-ea"/>
              </a:rPr>
              <a:t>、病员</a:t>
            </a:r>
            <a:r>
              <a:rPr lang="zh-CN" altLang="en-US" b="1">
                <a:ea typeface="宋体" charset="0"/>
                <a:sym typeface="+mn-ea"/>
              </a:rPr>
              <a:t>伤情评估</a:t>
            </a:r>
            <a:r>
              <a:rPr lang="zh-CN" altLang="en-US">
                <a:ea typeface="宋体" charset="0"/>
                <a:sym typeface="+mn-ea"/>
              </a:rPr>
              <a:t>：包括意识、呼吸、循环等      </a:t>
            </a:r>
          </a:p>
          <a:p>
            <a:pPr marL="635" indent="0">
              <a:buNone/>
            </a:pPr>
            <a:r>
              <a:rPr lang="zh-CN" altLang="en-US">
                <a:ea typeface="宋体" charset="0"/>
                <a:sym typeface="+mn-ea"/>
              </a:rPr>
              <a:t>             </a:t>
            </a:r>
            <a:r>
              <a:rPr lang="en-US" altLang="zh-CN">
                <a:ea typeface="宋体" charset="0"/>
                <a:sym typeface="+mn-ea"/>
              </a:rPr>
              <a:t>5</a:t>
            </a:r>
            <a:r>
              <a:rPr lang="zh-CN" altLang="en-US">
                <a:ea typeface="宋体" charset="0"/>
                <a:sym typeface="+mn-ea"/>
              </a:rPr>
              <a:t>、病员清醒状态下，需表明身份，征得病员同意后予以施救。</a:t>
            </a:r>
          </a:p>
          <a:p>
            <a:pPr marL="635" indent="0">
              <a:buNone/>
            </a:pPr>
            <a:r>
              <a:rPr lang="zh-CN" altLang="en-US" b="1">
                <a:solidFill>
                  <a:srgbClr val="FF0000"/>
                </a:solidFill>
                <a:ea typeface="宋体" charset="0"/>
                <a:sym typeface="+mn-ea"/>
              </a:rPr>
              <a:t>注意：</a:t>
            </a:r>
            <a:r>
              <a:rPr lang="en-US" altLang="zh-CN">
                <a:ea typeface="宋体" charset="0"/>
                <a:sym typeface="+mn-ea"/>
              </a:rPr>
              <a:t>1</a:t>
            </a:r>
            <a:r>
              <a:rPr lang="zh-CN" altLang="en-US">
                <a:ea typeface="宋体" charset="0"/>
                <a:sym typeface="+mn-ea"/>
              </a:rPr>
              <a:t>、急救时分清轻重缓急，一般遵循先救命，后治伤的原则 ，在突发公共安全事件时，要先进行伤检分类。</a:t>
            </a:r>
          </a:p>
          <a:p>
            <a:pPr marL="635" indent="0">
              <a:buNone/>
            </a:pPr>
            <a:r>
              <a:rPr lang="zh-CN" altLang="en-US">
                <a:ea typeface="宋体" charset="0"/>
                <a:sym typeface="+mn-ea"/>
              </a:rPr>
              <a:t>  </a:t>
            </a:r>
            <a:r>
              <a:rPr lang="en-US" altLang="zh-CN">
                <a:ea typeface="宋体" charset="0"/>
                <a:sym typeface="+mn-ea"/>
              </a:rPr>
              <a:t>2</a:t>
            </a:r>
            <a:r>
              <a:rPr lang="zh-CN" altLang="en-US">
                <a:ea typeface="宋体" charset="0"/>
                <a:sym typeface="+mn-ea"/>
              </a:rPr>
              <a:t>、施救尽量使用个人防护用品，避免意外危机自己和参与救护的人员，保障安全。</a:t>
            </a:r>
          </a:p>
          <a:p>
            <a:endParaRPr lang="zh-CN" altLang="en-US">
              <a:ea typeface="宋体" charset="0"/>
              <a:sym typeface="+mn-ea"/>
            </a:endParaRPr>
          </a:p>
          <a:p>
            <a:endParaRPr lang="zh-CN" altLang="en-US">
              <a:ea typeface="宋体" charset="0"/>
              <a:sym typeface="+mn-ea"/>
            </a:endParaRPr>
          </a:p>
          <a:p>
            <a:endParaRPr lang="zh-CN" altLang="en-US">
              <a:ea typeface="宋体" charset="0"/>
              <a:sym typeface="+mn-ea"/>
            </a:endParaRPr>
          </a:p>
          <a:p>
            <a:endParaRPr lang="zh-CN" altLang="en-US">
              <a:ea typeface="宋体" charset="0"/>
              <a:sym typeface="+mn-ea"/>
            </a:endParaRPr>
          </a:p>
          <a:p>
            <a:endParaRPr lang="zh-CN" altLang="en-US">
              <a:ea typeface="宋体" charset="0"/>
              <a:sym typeface="+mn-ea"/>
            </a:endParaRPr>
          </a:p>
          <a:p>
            <a:endParaRPr lang="zh-CN" altLang="en-US">
              <a:ea typeface="宋体" charset="0"/>
              <a:sym typeface="+mn-ea"/>
            </a:endParaRPr>
          </a:p>
          <a:p>
            <a:endParaRPr lang="zh-CN" altLang="en-US">
              <a:ea typeface="宋体" charset="0"/>
              <a:sym typeface="+mn-ea"/>
            </a:endParaRPr>
          </a:p>
          <a:p>
            <a:endParaRPr lang="zh-CN" altLang="en-US">
              <a:ea typeface="宋体" charset="0"/>
              <a:sym typeface="+mn-ea"/>
            </a:endParaRPr>
          </a:p>
          <a:p>
            <a:r>
              <a:rPr lang="zh-CN" altLang="en-US">
                <a:ea typeface="宋体" charset="0"/>
                <a:sym typeface="+mn-ea"/>
              </a:rPr>
              <a:t>运动护理：远心端与近心端</a:t>
            </a:r>
            <a:endParaRPr lang="en-US" altLang="zh-CN">
              <a:ea typeface="宋体"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940425" y="1828800"/>
            <a:ext cx="3059430" cy="400050"/>
          </a:xfrm>
          <a:prstGeom prst="rect">
            <a:avLst/>
          </a:prstGeom>
          <a:noFill/>
        </p:spPr>
        <p:txBody>
          <a:bodyPr anchor="ctr"/>
          <a:lstStyle/>
          <a:p>
            <a:pPr lvl="0" eaLnBrk="1" hangingPunct="1">
              <a:lnSpc>
                <a:spcPct val="90000"/>
              </a:lnSpc>
            </a:pPr>
            <a:r>
              <a:rPr lang="zh-CN" sz="2400" dirty="0">
                <a:solidFill>
                  <a:srgbClr val="D02942"/>
                </a:solidFill>
                <a:latin typeface="华文细黑" pitchFamily="2" charset="-122"/>
                <a:ea typeface="华文细黑" pitchFamily="2" charset="-122"/>
              </a:rPr>
              <a:t>安全</a:t>
            </a:r>
          </a:p>
        </p:txBody>
      </p:sp>
      <p:sp>
        <p:nvSpPr>
          <p:cNvPr id="18" name="文本框 17"/>
          <p:cNvSpPr txBox="1"/>
          <p:nvPr/>
        </p:nvSpPr>
        <p:spPr>
          <a:xfrm>
            <a:off x="5951220" y="3649980"/>
            <a:ext cx="3059430" cy="400050"/>
          </a:xfrm>
          <a:prstGeom prst="rect">
            <a:avLst/>
          </a:prstGeom>
          <a:noFill/>
        </p:spPr>
        <p:txBody>
          <a:bodyPr anchor="ctr"/>
          <a:lstStyle/>
          <a:p>
            <a:pPr lvl="0" eaLnBrk="1" hangingPunct="1">
              <a:lnSpc>
                <a:spcPct val="90000"/>
              </a:lnSpc>
            </a:pPr>
            <a:r>
              <a:rPr lang="zh-CN" sz="2400" dirty="0">
                <a:solidFill>
                  <a:srgbClr val="D02942"/>
                </a:solidFill>
                <a:latin typeface="华文细黑" pitchFamily="2" charset="-122"/>
                <a:ea typeface="华文细黑" pitchFamily="2" charset="-122"/>
              </a:rPr>
              <a:t>安全意外伤害的类型</a:t>
            </a:r>
          </a:p>
        </p:txBody>
      </p:sp>
      <p:sp>
        <p:nvSpPr>
          <p:cNvPr id="19" name="文本框 18"/>
          <p:cNvSpPr txBox="1"/>
          <p:nvPr/>
        </p:nvSpPr>
        <p:spPr>
          <a:xfrm>
            <a:off x="5918835" y="2736850"/>
            <a:ext cx="3059430" cy="400050"/>
          </a:xfrm>
          <a:prstGeom prst="rect">
            <a:avLst/>
          </a:prstGeom>
          <a:noFill/>
        </p:spPr>
        <p:txBody>
          <a:bodyPr anchor="ctr"/>
          <a:lstStyle/>
          <a:p>
            <a:pPr lvl="0" eaLnBrk="1" hangingPunct="1">
              <a:lnSpc>
                <a:spcPct val="90000"/>
              </a:lnSpc>
            </a:pPr>
            <a:r>
              <a:rPr lang="zh-CN" sz="2400" dirty="0">
                <a:solidFill>
                  <a:srgbClr val="D02942"/>
                </a:solidFill>
                <a:latin typeface="华文细黑" pitchFamily="2" charset="-122"/>
                <a:ea typeface="华文细黑" pitchFamily="2" charset="-122"/>
              </a:rPr>
              <a:t>安全素养三要素</a:t>
            </a:r>
          </a:p>
        </p:txBody>
      </p:sp>
      <p:sp>
        <p:nvSpPr>
          <p:cNvPr id="22" name="任意多边形 21"/>
          <p:cNvSpPr/>
          <p:nvPr/>
        </p:nvSpPr>
        <p:spPr>
          <a:xfrm>
            <a:off x="5165725" y="1704975"/>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1</a:t>
            </a:r>
            <a:endParaRPr lang="zh-CN" altLang="en-US" sz="3200" dirty="0">
              <a:solidFill>
                <a:srgbClr val="FFFFFF"/>
              </a:solidFill>
              <a:latin typeface="Times New Roman" pitchFamily="18" charset="0"/>
              <a:ea typeface="幼圆" pitchFamily="49" charset="-122"/>
            </a:endParaRPr>
          </a:p>
        </p:txBody>
      </p:sp>
      <p:sp>
        <p:nvSpPr>
          <p:cNvPr id="23" name="任意多边形 22"/>
          <p:cNvSpPr/>
          <p:nvPr/>
        </p:nvSpPr>
        <p:spPr>
          <a:xfrm>
            <a:off x="5165725" y="2622550"/>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2</a:t>
            </a:r>
            <a:endParaRPr lang="zh-CN" altLang="en-US" sz="3200" dirty="0">
              <a:solidFill>
                <a:srgbClr val="FFFFFF"/>
              </a:solidFill>
              <a:latin typeface="Times New Roman" pitchFamily="18" charset="0"/>
              <a:ea typeface="幼圆" pitchFamily="49" charset="-122"/>
            </a:endParaRPr>
          </a:p>
        </p:txBody>
      </p:sp>
      <p:sp>
        <p:nvSpPr>
          <p:cNvPr id="24" name="任意多边形 23"/>
          <p:cNvSpPr/>
          <p:nvPr/>
        </p:nvSpPr>
        <p:spPr>
          <a:xfrm>
            <a:off x="5165725" y="3540125"/>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3</a:t>
            </a:r>
            <a:endParaRPr lang="zh-CN" altLang="en-US" sz="3200" dirty="0">
              <a:solidFill>
                <a:srgbClr val="FFFFFF"/>
              </a:solidFill>
              <a:latin typeface="Times New Roman" pitchFamily="18" charset="0"/>
              <a:ea typeface="幼圆" pitchFamily="49" charset="-122"/>
            </a:endParaRPr>
          </a:p>
        </p:txBody>
      </p:sp>
      <p:sp>
        <p:nvSpPr>
          <p:cNvPr id="3" name="KSO_GT1"/>
          <p:cNvSpPr/>
          <p:nvPr/>
        </p:nvSpPr>
        <p:spPr bwMode="ltGray">
          <a:xfrm>
            <a:off x="2995930" y="1001395"/>
            <a:ext cx="697865" cy="697230"/>
          </a:xfrm>
          <a:custGeom>
            <a:avLst/>
            <a:gdLst>
              <a:gd name="T0" fmla="*/ 264 w 742"/>
              <a:gd name="T1" fmla="*/ 20 h 718"/>
              <a:gd name="T2" fmla="*/ 286 w 742"/>
              <a:gd name="T3" fmla="*/ 52 h 718"/>
              <a:gd name="T4" fmla="*/ 242 w 742"/>
              <a:gd name="T5" fmla="*/ 68 h 718"/>
              <a:gd name="T6" fmla="*/ 202 w 742"/>
              <a:gd name="T7" fmla="*/ 72 h 718"/>
              <a:gd name="T8" fmla="*/ 194 w 742"/>
              <a:gd name="T9" fmla="*/ 102 h 718"/>
              <a:gd name="T10" fmla="*/ 140 w 742"/>
              <a:gd name="T11" fmla="*/ 114 h 718"/>
              <a:gd name="T12" fmla="*/ 116 w 742"/>
              <a:gd name="T13" fmla="*/ 136 h 718"/>
              <a:gd name="T14" fmla="*/ 84 w 742"/>
              <a:gd name="T15" fmla="*/ 164 h 718"/>
              <a:gd name="T16" fmla="*/ 76 w 742"/>
              <a:gd name="T17" fmla="*/ 182 h 718"/>
              <a:gd name="T18" fmla="*/ 60 w 742"/>
              <a:gd name="T19" fmla="*/ 224 h 718"/>
              <a:gd name="T20" fmla="*/ 42 w 742"/>
              <a:gd name="T21" fmla="*/ 272 h 718"/>
              <a:gd name="T22" fmla="*/ 24 w 742"/>
              <a:gd name="T23" fmla="*/ 296 h 718"/>
              <a:gd name="T24" fmla="*/ 12 w 742"/>
              <a:gd name="T25" fmla="*/ 330 h 718"/>
              <a:gd name="T26" fmla="*/ 16 w 742"/>
              <a:gd name="T27" fmla="*/ 352 h 718"/>
              <a:gd name="T28" fmla="*/ 6 w 742"/>
              <a:gd name="T29" fmla="*/ 396 h 718"/>
              <a:gd name="T30" fmla="*/ 30 w 742"/>
              <a:gd name="T31" fmla="*/ 420 h 718"/>
              <a:gd name="T32" fmla="*/ 22 w 742"/>
              <a:gd name="T33" fmla="*/ 448 h 718"/>
              <a:gd name="T34" fmla="*/ 38 w 742"/>
              <a:gd name="T35" fmla="*/ 472 h 718"/>
              <a:gd name="T36" fmla="*/ 64 w 742"/>
              <a:gd name="T37" fmla="*/ 500 h 718"/>
              <a:gd name="T38" fmla="*/ 76 w 742"/>
              <a:gd name="T39" fmla="*/ 546 h 718"/>
              <a:gd name="T40" fmla="*/ 126 w 742"/>
              <a:gd name="T41" fmla="*/ 572 h 718"/>
              <a:gd name="T42" fmla="*/ 130 w 742"/>
              <a:gd name="T43" fmla="*/ 602 h 718"/>
              <a:gd name="T44" fmla="*/ 170 w 742"/>
              <a:gd name="T45" fmla="*/ 614 h 718"/>
              <a:gd name="T46" fmla="*/ 188 w 742"/>
              <a:gd name="T47" fmla="*/ 636 h 718"/>
              <a:gd name="T48" fmla="*/ 212 w 742"/>
              <a:gd name="T49" fmla="*/ 644 h 718"/>
              <a:gd name="T50" fmla="*/ 238 w 742"/>
              <a:gd name="T51" fmla="*/ 662 h 718"/>
              <a:gd name="T52" fmla="*/ 280 w 742"/>
              <a:gd name="T53" fmla="*/ 668 h 718"/>
              <a:gd name="T54" fmla="*/ 300 w 742"/>
              <a:gd name="T55" fmla="*/ 676 h 718"/>
              <a:gd name="T56" fmla="*/ 330 w 742"/>
              <a:gd name="T57" fmla="*/ 688 h 718"/>
              <a:gd name="T58" fmla="*/ 350 w 742"/>
              <a:gd name="T59" fmla="*/ 694 h 718"/>
              <a:gd name="T60" fmla="*/ 392 w 742"/>
              <a:gd name="T61" fmla="*/ 718 h 718"/>
              <a:gd name="T62" fmla="*/ 398 w 742"/>
              <a:gd name="T63" fmla="*/ 686 h 718"/>
              <a:gd name="T64" fmla="*/ 428 w 742"/>
              <a:gd name="T65" fmla="*/ 688 h 718"/>
              <a:gd name="T66" fmla="*/ 504 w 742"/>
              <a:gd name="T67" fmla="*/ 660 h 718"/>
              <a:gd name="T68" fmla="*/ 534 w 742"/>
              <a:gd name="T69" fmla="*/ 656 h 718"/>
              <a:gd name="T70" fmla="*/ 550 w 742"/>
              <a:gd name="T71" fmla="*/ 644 h 718"/>
              <a:gd name="T72" fmla="*/ 570 w 742"/>
              <a:gd name="T73" fmla="*/ 612 h 718"/>
              <a:gd name="T74" fmla="*/ 612 w 742"/>
              <a:gd name="T75" fmla="*/ 586 h 718"/>
              <a:gd name="T76" fmla="*/ 630 w 742"/>
              <a:gd name="T77" fmla="*/ 554 h 718"/>
              <a:gd name="T78" fmla="*/ 656 w 742"/>
              <a:gd name="T79" fmla="*/ 520 h 718"/>
              <a:gd name="T80" fmla="*/ 682 w 742"/>
              <a:gd name="T81" fmla="*/ 492 h 718"/>
              <a:gd name="T82" fmla="*/ 692 w 742"/>
              <a:gd name="T83" fmla="*/ 466 h 718"/>
              <a:gd name="T84" fmla="*/ 696 w 742"/>
              <a:gd name="T85" fmla="*/ 410 h 718"/>
              <a:gd name="T86" fmla="*/ 734 w 742"/>
              <a:gd name="T87" fmla="*/ 352 h 718"/>
              <a:gd name="T88" fmla="*/ 718 w 742"/>
              <a:gd name="T89" fmla="*/ 316 h 718"/>
              <a:gd name="T90" fmla="*/ 710 w 742"/>
              <a:gd name="T91" fmla="*/ 292 h 718"/>
              <a:gd name="T92" fmla="*/ 698 w 742"/>
              <a:gd name="T93" fmla="*/ 258 h 718"/>
              <a:gd name="T94" fmla="*/ 678 w 742"/>
              <a:gd name="T95" fmla="*/ 212 h 718"/>
              <a:gd name="T96" fmla="*/ 654 w 742"/>
              <a:gd name="T97" fmla="*/ 182 h 718"/>
              <a:gd name="T98" fmla="*/ 632 w 742"/>
              <a:gd name="T99" fmla="*/ 154 h 718"/>
              <a:gd name="T100" fmla="*/ 612 w 742"/>
              <a:gd name="T101" fmla="*/ 104 h 718"/>
              <a:gd name="T102" fmla="*/ 592 w 742"/>
              <a:gd name="T103" fmla="*/ 108 h 718"/>
              <a:gd name="T104" fmla="*/ 548 w 742"/>
              <a:gd name="T105" fmla="*/ 100 h 718"/>
              <a:gd name="T106" fmla="*/ 508 w 742"/>
              <a:gd name="T107" fmla="*/ 22 h 718"/>
              <a:gd name="T108" fmla="*/ 456 w 742"/>
              <a:gd name="T109" fmla="*/ 48 h 718"/>
              <a:gd name="T110" fmla="*/ 430 w 742"/>
              <a:gd name="T111" fmla="*/ 46 h 718"/>
              <a:gd name="T112" fmla="*/ 370 w 742"/>
              <a:gd name="T113" fmla="*/ 10 h 718"/>
              <a:gd name="T114" fmla="*/ 348 w 742"/>
              <a:gd name="T115" fmla="*/ 10 h 718"/>
              <a:gd name="T116" fmla="*/ 326 w 742"/>
              <a:gd name="T117" fmla="*/ 28 h 718"/>
              <a:gd name="T118" fmla="*/ 294 w 742"/>
              <a:gd name="T119" fmla="*/ 42 h 718"/>
              <a:gd name="T120" fmla="*/ 256 w 742"/>
              <a:gd name="T121" fmla="*/ 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solidFill>
            <a:srgbClr val="C1000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anchor="ctr"/>
          <a:lstStyle/>
          <a:p>
            <a:pPr lvl="0" algn="ctr" eaLnBrk="1" hangingPunct="1">
              <a:lnSpc>
                <a:spcPct val="120000"/>
              </a:lnSpc>
            </a:pPr>
            <a:r>
              <a:rPr lang="zh-CN" altLang="en-US" sz="3600" dirty="0">
                <a:solidFill>
                  <a:srgbClr val="FFFFFF"/>
                </a:solidFill>
                <a:latin typeface="华文新魏" pitchFamily="2" charset="-122"/>
                <a:ea typeface="华文新魏" pitchFamily="2" charset="-122"/>
              </a:rPr>
              <a:t>壹</a:t>
            </a:r>
          </a:p>
        </p:txBody>
      </p:sp>
      <p:sp>
        <p:nvSpPr>
          <p:cNvPr id="3075" name="文本框 47"/>
          <p:cNvSpPr txBox="1"/>
          <p:nvPr/>
        </p:nvSpPr>
        <p:spPr>
          <a:xfrm>
            <a:off x="3033395" y="2244725"/>
            <a:ext cx="530225" cy="697230"/>
          </a:xfrm>
          <a:prstGeom prst="rect">
            <a:avLst/>
          </a:prstGeom>
          <a:noFill/>
          <a:ln w="9525">
            <a:noFill/>
            <a:miter/>
          </a:ln>
        </p:spPr>
        <p:txBody>
          <a:bodyPr anchor="ctr"/>
          <a:lstStyle/>
          <a:p>
            <a:pPr lvl="0" eaLnBrk="1" hangingPunct="1"/>
            <a:r>
              <a:rPr lang="zh-CN" altLang="en-US" sz="3200" dirty="0">
                <a:latin typeface="华文新魏" pitchFamily="2" charset="-122"/>
                <a:ea typeface="华文新魏" pitchFamily="2" charset="-122"/>
              </a:rPr>
              <a:t>概述</a:t>
            </a: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3</a:t>
            </a:fld>
            <a:endParaRPr lang="en-US" altLang="x-none" sz="1200" dirty="0">
              <a:solidFill>
                <a:srgbClr val="0C61AE"/>
              </a:solidFill>
              <a:latin typeface="Arial" charset="0"/>
              <a:ea typeface="宋体"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5330" y="858520"/>
            <a:ext cx="10934700" cy="5017770"/>
          </a:xfrm>
        </p:spPr>
        <p:txBody>
          <a:bodyPr/>
          <a:lstStyle/>
          <a:p>
            <a:pPr marL="635" indent="0">
              <a:buNone/>
            </a:pPr>
            <a:r>
              <a:rPr lang="zh-CN" altLang="en-US"/>
              <a:t>伤情评估：</a:t>
            </a:r>
          </a:p>
          <a:p>
            <a:pPr marL="635" indent="0">
              <a:buNone/>
            </a:pPr>
            <a:r>
              <a:rPr lang="zh-CN" altLang="en-US"/>
              <a:t>1.意识是否清醒(可以喊病人或拍打,如果是小孩子可以拍打足底或掐上臂)</a:t>
            </a:r>
          </a:p>
          <a:p>
            <a:pPr marL="635" indent="0">
              <a:buNone/>
            </a:pPr>
            <a:r>
              <a:rPr lang="zh-CN" altLang="en-US"/>
              <a:t>2.气道是否通畅(查看病人口腔或鼻腔内是否有例如泥沙,分泌物或出现舌根后缀的情况,因为人在昏迷的时候全身的肌肉处于松弛状态,舌肌也一样处于松弛状态)</a:t>
            </a:r>
          </a:p>
          <a:p>
            <a:pPr marL="635" indent="0">
              <a:buNone/>
            </a:pPr>
            <a:r>
              <a:rPr lang="zh-CN" altLang="en-US"/>
              <a:t>3.呼吸是否存在(正常人的呼吸12-18次/分)</a:t>
            </a:r>
          </a:p>
          <a:p>
            <a:pPr marL="635" indent="0">
              <a:buNone/>
            </a:pPr>
            <a:r>
              <a:rPr lang="zh-CN" altLang="en-US"/>
              <a:t>4.循环是否存在(脉搏,大动脉的搏动如颈动脉等小孩可以触摸肱动脉</a:t>
            </a:r>
            <a:r>
              <a:rPr lang="en-US" altLang="zh-CN"/>
              <a:t>)</a:t>
            </a:r>
          </a:p>
          <a:p>
            <a:pPr marL="635" indent="0">
              <a:buNone/>
            </a:pPr>
            <a:r>
              <a:rPr lang="en-US" altLang="zh-CN"/>
              <a:t>5.</a:t>
            </a:r>
            <a:r>
              <a:rPr lang="zh-CN" altLang="en-US"/>
              <a:t>皮肤可以查看它的温度颜色等</a:t>
            </a:r>
            <a:r>
              <a:rPr lang="en-US" altLang="zh-CN"/>
              <a:t>,</a:t>
            </a:r>
            <a:r>
              <a:rPr lang="zh-CN" altLang="en-US"/>
              <a:t>如苍白、青紫、指甲发绀等判断循环与氧代谢)</a:t>
            </a:r>
          </a:p>
          <a:p>
            <a:pPr marL="635" indent="0">
              <a:buNone/>
            </a:pPr>
            <a:r>
              <a:rPr lang="en-US" altLang="zh-CN"/>
              <a:t>6</a:t>
            </a:r>
            <a:r>
              <a:rPr lang="zh-CN" altLang="en-US"/>
              <a:t>.瞳孔大小(正常人的瞳孔等大等圆,对光反射存在.有机磷中毒特有的瞳孔针尖样)</a:t>
            </a:r>
          </a:p>
          <a:p>
            <a:pPr marL="635" indent="0">
              <a:buNone/>
            </a:pPr>
            <a:r>
              <a:rPr lang="en-US" altLang="zh-CN"/>
              <a:t>7.</a:t>
            </a:r>
            <a:r>
              <a:rPr lang="zh-CN" altLang="en-US"/>
              <a:t>骨骼评估，检查头部、胸部、腹部、盆腔及脊柱、四肢，有无开放性损伤、骨骼畸形、触痛肿胀等。</a:t>
            </a:r>
          </a:p>
          <a:p>
            <a:endParaRPr lang="zh-CN" altLang="en-US"/>
          </a:p>
          <a:p>
            <a:r>
              <a:rPr lang="zh-CN" altLang="en-US"/>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基础救护</a:t>
            </a:r>
          </a:p>
        </p:txBody>
      </p:sp>
      <p:sp>
        <p:nvSpPr>
          <p:cNvPr id="3" name="内容占位符 2"/>
          <p:cNvSpPr>
            <a:spLocks noGrp="1"/>
          </p:cNvSpPr>
          <p:nvPr>
            <p:ph idx="1"/>
          </p:nvPr>
        </p:nvSpPr>
        <p:spPr>
          <a:xfrm>
            <a:off x="693420" y="1369060"/>
            <a:ext cx="7820660" cy="5017770"/>
          </a:xfrm>
        </p:spPr>
        <p:txBody>
          <a:bodyPr/>
          <a:lstStyle/>
          <a:p>
            <a:r>
              <a:rPr lang="en-US" altLang="zh-CN"/>
              <a:t>1</a:t>
            </a:r>
            <a:r>
              <a:rPr lang="zh-CN" altLang="en-US">
                <a:ea typeface="宋体" charset="0"/>
              </a:rPr>
              <a:t>、心肺复苏：胸外按压、人工呼吸。</a:t>
            </a:r>
          </a:p>
          <a:p>
            <a:r>
              <a:rPr lang="en-US" altLang="zh-CN">
                <a:ea typeface="宋体" charset="0"/>
              </a:rPr>
              <a:t>2</a:t>
            </a:r>
            <a:r>
              <a:rPr lang="zh-CN" altLang="en-US">
                <a:ea typeface="宋体" charset="0"/>
              </a:rPr>
              <a:t>、止血方法：手指按压止血、加压包扎止血、曲肢加垫止血、填塞止血法</a:t>
            </a:r>
          </a:p>
          <a:p>
            <a:r>
              <a:rPr lang="en-US" altLang="zh-CN">
                <a:ea typeface="宋体" charset="0"/>
              </a:rPr>
              <a:t>3</a:t>
            </a:r>
            <a:r>
              <a:rPr lang="zh-CN" altLang="en-US">
                <a:ea typeface="宋体" charset="0"/>
              </a:rPr>
              <a:t>、伤口包扎：绷带包扎法、三角巾包扎法</a:t>
            </a:r>
          </a:p>
          <a:p>
            <a:r>
              <a:rPr lang="en-US" altLang="zh-CN">
                <a:ea typeface="宋体" charset="0"/>
              </a:rPr>
              <a:t>4</a:t>
            </a:r>
            <a:r>
              <a:rPr lang="zh-CN" altLang="en-US">
                <a:ea typeface="宋体" charset="0"/>
              </a:rPr>
              <a:t>、骨折固定：不同部位做相应处理，原则是防止再损伤</a:t>
            </a:r>
          </a:p>
          <a:p>
            <a:r>
              <a:rPr lang="en-US" altLang="zh-CN">
                <a:ea typeface="宋体" charset="0"/>
              </a:rPr>
              <a:t>5</a:t>
            </a:r>
            <a:r>
              <a:rPr lang="zh-CN" altLang="en-US">
                <a:ea typeface="宋体" charset="0"/>
              </a:rPr>
              <a:t>、伤员搬运：徒手搬运、担架搬运</a:t>
            </a:r>
          </a:p>
          <a:p>
            <a:r>
              <a:rPr lang="en-US" altLang="zh-CN">
                <a:ea typeface="宋体" charset="0"/>
              </a:rPr>
              <a:t>6</a:t>
            </a:r>
            <a:r>
              <a:rPr lang="zh-CN" altLang="en-US">
                <a:ea typeface="宋体" charset="0"/>
              </a:rPr>
              <a:t>、几种特殊创伤的现场处理：肢体离断伤、伤口异物、开放性气胸、腹部内脏脱出</a:t>
            </a:r>
          </a:p>
        </p:txBody>
      </p:sp>
      <p:pic>
        <p:nvPicPr>
          <p:cNvPr id="4" name="图片 3"/>
          <p:cNvPicPr>
            <a:picLocks noChangeAspect="1"/>
          </p:cNvPicPr>
          <p:nvPr/>
        </p:nvPicPr>
        <p:blipFill>
          <a:blip r:embed="rId2"/>
          <a:stretch>
            <a:fillRect/>
          </a:stretch>
        </p:blipFill>
        <p:spPr>
          <a:xfrm>
            <a:off x="8812530" y="792480"/>
            <a:ext cx="3051810" cy="468312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p:txBody>
          <a:bodyPr/>
          <a:lstStyle/>
          <a:p>
            <a:endParaRPr lang="zh-CN" altLang="en-US"/>
          </a:p>
        </p:txBody>
      </p:sp>
      <p:sp>
        <p:nvSpPr>
          <p:cNvPr id="3" name="标题 2"/>
          <p:cNvSpPr>
            <a:spLocks noGrp="1"/>
          </p:cNvSpPr>
          <p:nvPr>
            <p:ph type="ctrTitle"/>
          </p:nvPr>
        </p:nvSpPr>
        <p:spPr/>
        <p:txBody>
          <a:bodyPr/>
          <a:lstStyle/>
          <a:p>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39140" y="131445"/>
            <a:ext cx="11233150" cy="4401820"/>
          </a:xfrm>
          <a:prstGeom prst="rect">
            <a:avLst/>
          </a:prstGeom>
          <a:noFill/>
        </p:spPr>
        <p:txBody>
          <a:bodyPr anchor="ctr"/>
          <a:lstStyle/>
          <a:p>
            <a:pPr lvl="0" eaLnBrk="1" hangingPunct="1">
              <a:lnSpc>
                <a:spcPct val="90000"/>
              </a:lnSpc>
            </a:pPr>
            <a:r>
              <a:rPr lang="zh-CN" sz="3200" dirty="0">
                <a:solidFill>
                  <a:srgbClr val="D02942"/>
                </a:solidFill>
                <a:latin typeface="华文细黑" pitchFamily="2" charset="-122"/>
                <a:ea typeface="华文细黑" pitchFamily="2" charset="-122"/>
              </a:rPr>
              <a:t>传染病  </a:t>
            </a:r>
          </a:p>
          <a:p>
            <a:pPr lvl="0" eaLnBrk="1" hangingPunct="1">
              <a:lnSpc>
                <a:spcPct val="90000"/>
              </a:lnSpc>
            </a:pPr>
            <a:r>
              <a:rPr lang="zh-CN" altLang="en-US" sz="2000">
                <a:sym typeface="+mn-ea"/>
              </a:rPr>
              <a:t>预防传染病应遵循的原则</a:t>
            </a:r>
            <a:endParaRPr lang="zh-CN" altLang="en-US" sz="2000"/>
          </a:p>
          <a:p>
            <a:pPr lvl="0" eaLnBrk="1" hangingPunct="1">
              <a:lnSpc>
                <a:spcPct val="90000"/>
              </a:lnSpc>
            </a:pPr>
            <a:r>
              <a:rPr lang="zh-CN" altLang="en-US" sz="2000">
                <a:sym typeface="+mn-ea"/>
              </a:rPr>
              <a:t>　　</a:t>
            </a:r>
            <a:r>
              <a:rPr lang="zh-CN" altLang="en-US" sz="2000" b="1">
                <a:solidFill>
                  <a:srgbClr val="FF0000"/>
                </a:solidFill>
                <a:sym typeface="+mn-ea"/>
              </a:rPr>
              <a:t>1. 控制传染源。</a:t>
            </a:r>
            <a:r>
              <a:rPr lang="zh-CN" altLang="en-US" sz="2000">
                <a:sym typeface="+mn-ea"/>
              </a:rPr>
              <a:t>发现传染病患者，立即隔离，并向有关部门报告。对其污染的环境进行彻底消毒，与其密切接触者应服药预防。</a:t>
            </a:r>
            <a:endParaRPr lang="zh-CN" altLang="en-US" sz="2000"/>
          </a:p>
          <a:p>
            <a:pPr lvl="0" eaLnBrk="1" hangingPunct="1">
              <a:lnSpc>
                <a:spcPct val="90000"/>
              </a:lnSpc>
            </a:pPr>
            <a:r>
              <a:rPr lang="zh-CN" altLang="en-US" sz="2000">
                <a:sym typeface="+mn-ea"/>
              </a:rPr>
              <a:t>　　</a:t>
            </a:r>
            <a:r>
              <a:rPr lang="zh-CN" altLang="en-US" sz="2000" b="1">
                <a:solidFill>
                  <a:srgbClr val="FF0000"/>
                </a:solidFill>
                <a:sym typeface="+mn-ea"/>
              </a:rPr>
              <a:t>2. 切断传播途径。</a:t>
            </a:r>
            <a:r>
              <a:rPr lang="zh-CN" altLang="en-US" sz="2000">
                <a:sym typeface="+mn-ea"/>
              </a:rPr>
              <a:t>根据不同的传染病的传播途径，采取相应措施。呼吸道传染病，应该实行湿式打扫，防止灰尘飞扬，室内加强通风换气，采用紫外线照射消毒空气，用3％得来苏溶液喷洒地面、墙壁等，不随地吐痰。消化道传染病，要加强饮食、饮水、厕所、粪便的卫生管理。病人用过的餐具、茶具应该煮沸消毒，粪、尿、呕吐物等用占粪尿体积1/5~1/4的漂白粉，或5％~10％来苏儿溶液消毒。搞好环境卫生，消灭苍蝇，注意个人卫生和饮食卫生。如果是经皮肤、黏膜传播的传染病，应该消灭老鼠、苍蝇等，家中注意防蚊防鼠。讲究个人卫生，养成经常洗手的好习惯。避免和病人接触，不用别人的衣被、洗具、毛巾等物品。</a:t>
            </a:r>
            <a:endParaRPr lang="zh-CN" altLang="en-US" sz="2000"/>
          </a:p>
          <a:p>
            <a:pPr lvl="0" eaLnBrk="1" hangingPunct="1">
              <a:lnSpc>
                <a:spcPct val="90000"/>
              </a:lnSpc>
            </a:pPr>
            <a:r>
              <a:rPr lang="zh-CN" altLang="en-US" sz="2000">
                <a:sym typeface="+mn-ea"/>
              </a:rPr>
              <a:t>　　</a:t>
            </a:r>
            <a:r>
              <a:rPr lang="zh-CN" altLang="en-US" sz="2000" b="1">
                <a:solidFill>
                  <a:srgbClr val="FF0000"/>
                </a:solidFill>
                <a:sym typeface="+mn-ea"/>
              </a:rPr>
              <a:t>3. 对易感人群加强保护。</a:t>
            </a:r>
            <a:r>
              <a:rPr lang="zh-CN" altLang="en-US" sz="2000">
                <a:sym typeface="+mn-ea"/>
              </a:rPr>
              <a:t>预防接种，加强营养，注意饮食，提高抵抗力。</a:t>
            </a:r>
            <a:endParaRPr lang="zh-CN" altLang="en-US" sz="2000" dirty="0"/>
          </a:p>
          <a:p>
            <a:pPr lvl="0" eaLnBrk="1" hangingPunct="1">
              <a:lnSpc>
                <a:spcPct val="90000"/>
              </a:lnSpc>
            </a:pPr>
            <a:endParaRPr lang="zh-CN" sz="2000" dirty="0">
              <a:solidFill>
                <a:srgbClr val="D02942"/>
              </a:solidFill>
              <a:latin typeface="华文细黑" pitchFamily="2" charset="-122"/>
              <a:ea typeface="华文细黑" pitchFamily="2" charset="-122"/>
            </a:endParaRPr>
          </a:p>
        </p:txBody>
      </p:sp>
      <p:sp>
        <p:nvSpPr>
          <p:cNvPr id="100355" name="竖排文字占位符 2"/>
          <p:cNvSpPr>
            <a:spLocks noGrp="1"/>
          </p:cNvSpPr>
          <p:nvPr>
            <p:ph type="body"/>
          </p:nvPr>
        </p:nvSpPr>
        <p:spPr>
          <a:xfrm>
            <a:off x="340360" y="4098290"/>
            <a:ext cx="11690985" cy="2381885"/>
          </a:xfrm>
          <a:ln w="9525">
            <a:noFill/>
            <a:miter/>
          </a:ln>
        </p:spPr>
        <p:txBody>
          <a:bodyPr vert="horz" wrap="square" anchor="t"/>
          <a:lstStyle/>
          <a:p>
            <a:pPr lvl="0">
              <a:lnSpc>
                <a:spcPts val="1400"/>
              </a:lnSpc>
            </a:pPr>
            <a:r>
              <a:rPr lang="zh-CN" altLang="en-US" sz="1600" b="1" dirty="0"/>
              <a:t>流感</a:t>
            </a:r>
          </a:p>
          <a:p>
            <a:pPr lvl="0">
              <a:lnSpc>
                <a:spcPts val="1400"/>
              </a:lnSpc>
            </a:pPr>
            <a:r>
              <a:rPr lang="zh-CN" altLang="en-US" sz="1600" b="1" dirty="0"/>
              <a:t>肺结核</a:t>
            </a:r>
          </a:p>
          <a:p>
            <a:pPr lvl="0" latinLnBrk="1">
              <a:lnSpc>
                <a:spcPts val="1400"/>
              </a:lnSpc>
            </a:pPr>
            <a:r>
              <a:rPr lang="zh-CN" altLang="en-US" sz="1600" b="1" dirty="0"/>
              <a:t>水痘</a:t>
            </a:r>
            <a:r>
              <a:rPr lang="en-US" altLang="x-none" sz="1600" b="1" dirty="0"/>
              <a:t>-</a:t>
            </a:r>
            <a:r>
              <a:rPr lang="zh-CN" altLang="en-US" sz="1600" dirty="0"/>
              <a:t>带状疱疹病毒引起的原发感染，是以全身出疱疹为特征的急性传染性皮肤病。多见于儿童，具有高度的传染性，易造成小区域的流行，愈后可获终身免疫。</a:t>
            </a:r>
          </a:p>
          <a:p>
            <a:pPr lvl="0" latinLnBrk="1">
              <a:lnSpc>
                <a:spcPts val="1400"/>
              </a:lnSpc>
            </a:pPr>
            <a:r>
              <a:rPr lang="zh-CN" altLang="en-US" sz="1600" b="1" dirty="0"/>
              <a:t>流行性腮腺炎</a:t>
            </a:r>
            <a:r>
              <a:rPr lang="en-US" altLang="x-none" sz="1600" dirty="0"/>
              <a:t>(epidemic parotitis mumps)</a:t>
            </a:r>
            <a:r>
              <a:rPr lang="zh-CN" altLang="en-US" sz="1600" dirty="0"/>
              <a:t>简称腮腺炎或流腮是儿童和青少年中常见的呼吸道传染病，由</a:t>
            </a:r>
            <a:r>
              <a:rPr lang="zh-CN" altLang="en-US" sz="1600" u="sng" dirty="0">
                <a:hlinkClick r:id="rId2"/>
              </a:rPr>
              <a:t>腮腺炎病毒</a:t>
            </a:r>
            <a:r>
              <a:rPr lang="zh-CN" altLang="en-US" sz="1600" dirty="0"/>
              <a:t>所引起。腮腺的非化脓性肿胀疼痛为突出的病征，病毒可侵犯各种腺组织或神经系统及肝、肾、心、关节等几乎所有的器官。因此，常可引起</a:t>
            </a:r>
            <a:r>
              <a:rPr lang="zh-CN" altLang="en-US" sz="1600" u="sng" dirty="0">
                <a:hlinkClick r:id="rId3"/>
              </a:rPr>
              <a:t>脑膜脑炎</a:t>
            </a:r>
            <a:r>
              <a:rPr lang="zh-CN" altLang="en-US" sz="1600" dirty="0"/>
              <a:t>、</a:t>
            </a:r>
            <a:r>
              <a:rPr lang="zh-CN" altLang="en-US" sz="1600" u="sng" dirty="0">
                <a:hlinkClick r:id="rId4"/>
              </a:rPr>
              <a:t>睾丸炎</a:t>
            </a:r>
            <a:r>
              <a:rPr lang="zh-CN" altLang="en-US" sz="1600" dirty="0"/>
              <a:t>、胰腺炎、乳腺炎、卵巢炎等症状。</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0830" y="256540"/>
            <a:ext cx="11829415" cy="6616065"/>
          </a:xfrm>
          <a:prstGeom prst="rect">
            <a:avLst/>
          </a:prstGeom>
          <a:noFill/>
        </p:spPr>
        <p:txBody>
          <a:bodyPr wrap="square" rtlCol="0" anchor="t">
            <a:spAutoFit/>
          </a:bodyPr>
          <a:lstStyle/>
          <a:p>
            <a:endParaRPr lang="zh-CN" altLang="en-US" sz="1200"/>
          </a:p>
          <a:p>
            <a:r>
              <a:rPr lang="zh-CN" altLang="en-US" sz="1200">
                <a:solidFill>
                  <a:srgbClr val="FF0000"/>
                </a:solidFill>
                <a:sym typeface="+mn-ea"/>
              </a:rPr>
              <a:t>　　</a:t>
            </a:r>
            <a:r>
              <a:rPr lang="zh-CN" altLang="en-US" sz="1600">
                <a:solidFill>
                  <a:srgbClr val="FF0000"/>
                </a:solidFill>
                <a:sym typeface="+mn-ea"/>
              </a:rPr>
              <a:t>呼吸道传染病</a:t>
            </a:r>
          </a:p>
          <a:p>
            <a:r>
              <a:rPr lang="zh-CN" altLang="en-US" sz="1600">
                <a:sym typeface="+mn-ea"/>
              </a:rPr>
              <a:t>　　流行性感冒简称流感，是由甲(A)、乙(B)、丙(C)三类流感病毒分别引起的</a:t>
            </a:r>
            <a:r>
              <a:rPr lang="zh-CN" altLang="en-US" sz="1600" b="1">
                <a:sym typeface="+mn-ea"/>
              </a:rPr>
              <a:t>急性呼吸道传染病</a:t>
            </a:r>
            <a:r>
              <a:rPr lang="zh-CN" altLang="en-US" sz="1600">
                <a:sym typeface="+mn-ea"/>
              </a:rPr>
              <a:t>。甲型流感病毒常以流行形式出现，能引起世界性流感大流行。它在动物中广泛分布，并能在动物中引起流感流行，造成大量动物死亡。乙型流感病毒常常引起局部爆发，不引起世界性流感大流行。丙型流感病毒主要以散在形式出现，主要侵袭婴幼儿。</a:t>
            </a:r>
            <a:endParaRPr lang="zh-CN" altLang="en-US" sz="1600"/>
          </a:p>
          <a:p>
            <a:r>
              <a:rPr lang="zh-CN" altLang="en-US" sz="1600">
                <a:sym typeface="+mn-ea"/>
              </a:rPr>
              <a:t>　　由季节变化引起的伤风、感冒屡见不鲜，冬季更是流行性感冒高发的季节，每年都有数百万人患上流行性感冒，严重者甚至需要住院治疗。</a:t>
            </a:r>
            <a:endParaRPr lang="zh-CN" altLang="en-US" sz="1600"/>
          </a:p>
          <a:p>
            <a:r>
              <a:rPr lang="zh-CN" altLang="en-US" sz="1600">
                <a:sym typeface="+mn-ea"/>
              </a:rPr>
              <a:t>　　一、如何</a:t>
            </a:r>
            <a:r>
              <a:rPr lang="zh-CN" altLang="en-US" sz="1600">
                <a:solidFill>
                  <a:srgbClr val="FF0000"/>
                </a:solidFill>
                <a:sym typeface="+mn-ea"/>
              </a:rPr>
              <a:t>有效预防流行性感冒</a:t>
            </a:r>
          </a:p>
          <a:p>
            <a:r>
              <a:rPr lang="zh-CN" altLang="en-US" sz="1600">
                <a:sym typeface="+mn-ea"/>
              </a:rPr>
              <a:t>　　1. 要加强锻炼，提高自身抵抗力。</a:t>
            </a:r>
            <a:endParaRPr lang="zh-CN" altLang="en-US" sz="1600"/>
          </a:p>
          <a:p>
            <a:r>
              <a:rPr lang="zh-CN" altLang="en-US" sz="1600">
                <a:sym typeface="+mn-ea"/>
              </a:rPr>
              <a:t>　　2. 要养成良好的卫生习惯，饭前、便后和外出归来时，要用肥皂或洗手液，在流动的水下洗手，手要彻底洗干净；经常用生理盐水清洗鼻腔。</a:t>
            </a:r>
            <a:endParaRPr lang="zh-CN" altLang="en-US" sz="1600"/>
          </a:p>
          <a:p>
            <a:r>
              <a:rPr lang="zh-CN" altLang="en-US" sz="1600">
                <a:sym typeface="+mn-ea"/>
              </a:rPr>
              <a:t>　　3. 根据天气变化情况，适时增减衣服。</a:t>
            </a:r>
            <a:endParaRPr lang="zh-CN" altLang="en-US" sz="1600"/>
          </a:p>
          <a:p>
            <a:r>
              <a:rPr lang="zh-CN" altLang="en-US" sz="1600">
                <a:sym typeface="+mn-ea"/>
              </a:rPr>
              <a:t>　　4. 家里的门要定时打开，进行自然通风，每天不少于2小时。</a:t>
            </a:r>
            <a:endParaRPr lang="zh-CN" altLang="en-US" sz="1600"/>
          </a:p>
          <a:p>
            <a:r>
              <a:rPr lang="zh-CN" altLang="en-US" sz="1600">
                <a:sym typeface="+mn-ea"/>
              </a:rPr>
              <a:t>　　5. 当阳光普照时，被褥要在太阳下暴晒2小时左右，起着杀菌作用，每星期不少于1次。</a:t>
            </a:r>
            <a:endParaRPr lang="zh-CN" altLang="en-US" sz="1600"/>
          </a:p>
          <a:p>
            <a:r>
              <a:rPr lang="zh-CN" altLang="en-US" sz="1600">
                <a:sym typeface="+mn-ea"/>
              </a:rPr>
              <a:t>　　6. 每天要吃富有营养易消化的食物，多喝白开水，适当吃些水果。</a:t>
            </a:r>
            <a:endParaRPr lang="zh-CN" altLang="en-US" sz="1600"/>
          </a:p>
          <a:p>
            <a:r>
              <a:rPr lang="zh-CN" altLang="en-US" sz="1600">
                <a:sym typeface="+mn-ea"/>
              </a:rPr>
              <a:t>　　7. 保证足够的睡眠。</a:t>
            </a:r>
            <a:endParaRPr lang="zh-CN" altLang="en-US" sz="1600"/>
          </a:p>
          <a:p>
            <a:r>
              <a:rPr lang="zh-CN" altLang="en-US" sz="1600">
                <a:sym typeface="+mn-ea"/>
              </a:rPr>
              <a:t>　　8. 到公共场合，尽量戴口罩。</a:t>
            </a:r>
            <a:endParaRPr lang="zh-CN" altLang="en-US" sz="1600"/>
          </a:p>
          <a:p>
            <a:r>
              <a:rPr lang="zh-CN" altLang="en-US" sz="1600">
                <a:sym typeface="+mn-ea"/>
              </a:rPr>
              <a:t>　　9. 可注射流感疫苗，以增强机体免疫力。</a:t>
            </a:r>
            <a:endParaRPr lang="zh-CN" altLang="en-US" sz="1600"/>
          </a:p>
          <a:p>
            <a:r>
              <a:rPr lang="zh-CN" altLang="en-US" sz="1600">
                <a:sym typeface="+mn-ea"/>
              </a:rPr>
              <a:t>　　二、治疗流行性感冒要遵循的原则</a:t>
            </a:r>
            <a:endParaRPr lang="zh-CN" altLang="en-US" sz="1600"/>
          </a:p>
          <a:p>
            <a:r>
              <a:rPr lang="zh-CN" altLang="en-US" sz="1600">
                <a:sym typeface="+mn-ea"/>
              </a:rPr>
              <a:t>　　1. 隔离患者。流行期间对公共场所加强通风和空气消毒。</a:t>
            </a:r>
            <a:endParaRPr lang="zh-CN" altLang="en-US" sz="1600"/>
          </a:p>
          <a:p>
            <a:r>
              <a:rPr lang="zh-CN" altLang="en-US" sz="1600">
                <a:sym typeface="+mn-ea"/>
              </a:rPr>
              <a:t>　　2. 及早应用抗流感病毒药物治疗。抗流感病毒药物治疗只有早期(起病3天内)使用，才能取得最佳疗效。</a:t>
            </a:r>
            <a:endParaRPr lang="zh-CN" altLang="en-US" sz="1600"/>
          </a:p>
          <a:p>
            <a:r>
              <a:rPr lang="zh-CN" altLang="en-US" sz="1600">
                <a:sym typeface="+mn-ea"/>
              </a:rPr>
              <a:t>　　3. 加强支持治疗和预防并发症。休息、多饮水、注意营养，饮食要易于消化，特别是儿童和老年患者更应重视。密切观察和监测并发症，抗生素仅在明确或有充分证据提示继发细菌感染时应用。</a:t>
            </a:r>
            <a:endParaRPr lang="zh-CN" altLang="en-US" sz="1600"/>
          </a:p>
          <a:p>
            <a:r>
              <a:rPr lang="zh-CN" altLang="en-US" sz="1600">
                <a:sym typeface="+mn-ea"/>
              </a:rPr>
              <a:t>　　4. 合理应用对症治疗药物。早期应用抗流感病毒药物，大多数能有效改善症状。病程已晚或无条件应用抗病毒药物时，可对症治疗，应用解热药、缓解鼻黏膜充血药物、止咳祛痰药物等。儿童忌用阿司匹林或含阿司匹林药物以及其他水杨酸制剂，因为此类药物与流感的肝脏和神经系统并发症相关，偶而可以致死。</a:t>
            </a:r>
            <a:endParaRPr lang="zh-CN" altLang="en-US" sz="1600"/>
          </a:p>
          <a:p>
            <a:r>
              <a:rPr lang="zh-CN" altLang="en-US" sz="1600">
                <a:sym typeface="+mn-ea"/>
              </a:rPr>
              <a:t>　　</a:t>
            </a:r>
            <a:endParaRPr lang="zh-CN" altLang="en-US" sz="16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79170" y="544830"/>
            <a:ext cx="10375900" cy="5852160"/>
          </a:xfrm>
          <a:prstGeom prst="rect">
            <a:avLst/>
          </a:prstGeom>
          <a:noFill/>
        </p:spPr>
        <p:txBody>
          <a:bodyPr wrap="square" rtlCol="0" anchor="t">
            <a:spAutoFit/>
          </a:bodyPr>
          <a:lstStyle/>
          <a:p>
            <a:r>
              <a:rPr lang="zh-CN" altLang="en-US">
                <a:sym typeface="+mn-ea"/>
              </a:rPr>
              <a:t>非典型性肺炎</a:t>
            </a:r>
            <a:endParaRPr lang="zh-CN" altLang="en-US"/>
          </a:p>
          <a:p>
            <a:r>
              <a:rPr lang="zh-CN" altLang="en-US">
                <a:sym typeface="+mn-ea"/>
              </a:rPr>
              <a:t>　　非典型性肺炎是由病毒、支原体、衣原体等病原引起，症状、肺部特征、验血结果没有典型肺炎明显，临床表现多为干性咳嗽、偶尔咳血等。</a:t>
            </a:r>
            <a:endParaRPr lang="zh-CN" altLang="en-US"/>
          </a:p>
          <a:p>
            <a:r>
              <a:rPr lang="zh-CN" altLang="en-US">
                <a:sym typeface="+mn-ea"/>
              </a:rPr>
              <a:t>　　一、如何预防非典型肺炎</a:t>
            </a:r>
            <a:endParaRPr lang="zh-CN" altLang="en-US"/>
          </a:p>
          <a:p>
            <a:r>
              <a:rPr lang="zh-CN" altLang="en-US">
                <a:sym typeface="+mn-ea"/>
              </a:rPr>
              <a:t>　　1. 尽量避免到人多的地方。</a:t>
            </a:r>
            <a:endParaRPr lang="zh-CN" altLang="en-US"/>
          </a:p>
          <a:p>
            <a:r>
              <a:rPr lang="zh-CN" altLang="en-US">
                <a:sym typeface="+mn-ea"/>
              </a:rPr>
              <a:t>　　2. 保持室内空气流通，经常开窗通风，在公共汽车或出租车内要开窗通风。</a:t>
            </a:r>
            <a:endParaRPr lang="zh-CN" altLang="en-US"/>
          </a:p>
          <a:p>
            <a:r>
              <a:rPr lang="zh-CN" altLang="en-US">
                <a:sym typeface="+mn-ea"/>
              </a:rPr>
              <a:t>　　3. 要勤洗手，保持双手清洁。洗手时用皂液和流水洗手，时间在30秒以上。</a:t>
            </a:r>
            <a:endParaRPr lang="zh-CN" altLang="en-US"/>
          </a:p>
          <a:p>
            <a:r>
              <a:rPr lang="zh-CN" altLang="en-US">
                <a:sym typeface="+mn-ea"/>
              </a:rPr>
              <a:t>　　4. 避免用手接触眼睛、鼻子和嘴，触摸前应该先洗手。</a:t>
            </a:r>
            <a:endParaRPr lang="zh-CN" altLang="en-US"/>
          </a:p>
          <a:p>
            <a:r>
              <a:rPr lang="zh-CN" altLang="en-US">
                <a:sym typeface="+mn-ea"/>
              </a:rPr>
              <a:t>　　5. 注意饮食均衡，定时进行运动，有足够休息时间，减轻压力，不吸烟。</a:t>
            </a:r>
            <a:endParaRPr lang="zh-CN" altLang="en-US"/>
          </a:p>
          <a:p>
            <a:r>
              <a:rPr lang="zh-CN" altLang="en-US">
                <a:sym typeface="+mn-ea"/>
              </a:rPr>
              <a:t>　　6. 在公共场所经常使用的物品应该定期用消毒液浸泡、擦拭消毒。</a:t>
            </a:r>
            <a:endParaRPr lang="zh-CN" altLang="en-US"/>
          </a:p>
          <a:p>
            <a:r>
              <a:rPr lang="zh-CN" altLang="en-US">
                <a:sym typeface="+mn-ea"/>
              </a:rPr>
              <a:t>　　7. 在公共场所人群拥挤的地方可以带16层纱布口罩。</a:t>
            </a:r>
            <a:endParaRPr lang="zh-CN" altLang="en-US"/>
          </a:p>
          <a:p>
            <a:r>
              <a:rPr lang="zh-CN" altLang="en-US">
                <a:sym typeface="+mn-ea"/>
              </a:rPr>
              <a:t>　　8. 打喷嚏或咳嗽时，应该掩上口鼻，以免造成交叉感染。</a:t>
            </a:r>
            <a:endParaRPr lang="zh-CN" altLang="en-US"/>
          </a:p>
          <a:p>
            <a:r>
              <a:rPr lang="zh-CN" altLang="en-US">
                <a:sym typeface="+mn-ea"/>
              </a:rPr>
              <a:t>　　二、如果接触过非典型性肺炎患者，应该采取的措施</a:t>
            </a:r>
            <a:endParaRPr lang="zh-CN" altLang="en-US"/>
          </a:p>
          <a:p>
            <a:r>
              <a:rPr lang="zh-CN" altLang="en-US">
                <a:sym typeface="+mn-ea"/>
              </a:rPr>
              <a:t>　　1. 在当地疾病预防控制机构的指导下，对患者近期滞留的场所进行消毒，包括空气、家具和衣物等。</a:t>
            </a:r>
            <a:endParaRPr lang="zh-CN" altLang="en-US"/>
          </a:p>
          <a:p>
            <a:r>
              <a:rPr lang="zh-CN" altLang="en-US">
                <a:sym typeface="+mn-ea"/>
              </a:rPr>
              <a:t>　　2. 如果感觉不适，应该尽早就医，并主动告知医生曾经密切接触过同类病人。</a:t>
            </a:r>
            <a:endParaRPr lang="zh-CN" altLang="en-US"/>
          </a:p>
          <a:p>
            <a:r>
              <a:rPr lang="zh-CN" altLang="en-US">
                <a:sym typeface="+mn-ea"/>
              </a:rPr>
              <a:t>　　3. 尽量避免探视非典型性肺炎病人，需要探视时，必须戴口罩。</a:t>
            </a:r>
            <a:endParaRPr lang="zh-CN" altLang="en-US"/>
          </a:p>
          <a:p>
            <a:r>
              <a:rPr lang="zh-CN" altLang="en-US">
                <a:sym typeface="+mn-ea"/>
              </a:rPr>
              <a:t>　　三、如果出现如下症状，应立即拨打120急救电话，由120提供急救车送到医院就诊</a:t>
            </a:r>
            <a:endParaRPr lang="zh-CN" altLang="en-US"/>
          </a:p>
          <a:p>
            <a:r>
              <a:rPr lang="zh-CN" altLang="en-US">
                <a:sym typeface="+mn-ea"/>
              </a:rPr>
              <a:t>　　1. 出现高于38℃的发热现象，同时伴有头痛、关节痛、全身酸痛无力等现象。</a:t>
            </a:r>
            <a:endParaRPr lang="zh-CN" altLang="en-US"/>
          </a:p>
          <a:p>
            <a:r>
              <a:rPr lang="zh-CN" altLang="en-US">
                <a:sym typeface="+mn-ea"/>
              </a:rPr>
              <a:t>　　2. 干咳少痰，偶尔有血丝痰，呼吸加速急促，呼吸窘迫。</a:t>
            </a:r>
            <a:endParaRPr lang="zh-CN" altLang="en-US"/>
          </a:p>
          <a:p>
            <a:r>
              <a:rPr lang="zh-CN" altLang="en-US">
                <a:sym typeface="+mn-ea"/>
              </a:rPr>
              <a:t>　　3. 服用抗菌药物没有明显效果。</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4530" y="537210"/>
            <a:ext cx="10869295" cy="5245100"/>
          </a:xfrm>
          <a:prstGeom prst="rect">
            <a:avLst/>
          </a:prstGeom>
          <a:noFill/>
        </p:spPr>
        <p:txBody>
          <a:bodyPr wrap="square" rtlCol="0" anchor="t">
            <a:spAutoFit/>
          </a:bodyPr>
          <a:lstStyle/>
          <a:p>
            <a:r>
              <a:rPr lang="zh-CN" altLang="en-US">
                <a:sym typeface="+mn-ea"/>
              </a:rPr>
              <a:t>麻 疹</a:t>
            </a:r>
            <a:endParaRPr lang="zh-CN" altLang="en-US"/>
          </a:p>
          <a:p>
            <a:r>
              <a:rPr lang="zh-CN" altLang="en-US">
                <a:sym typeface="+mn-ea"/>
              </a:rPr>
              <a:t>　　麻疹是儿童最常见的急性呼吸道传染病之一，传染性很强，临床上以发热、上呼吸道炎症、麻疹黏膜斑及全身斑丘疹为特征。</a:t>
            </a:r>
            <a:endParaRPr lang="zh-CN" altLang="en-US"/>
          </a:p>
          <a:p>
            <a:r>
              <a:rPr lang="zh-CN" altLang="en-US">
                <a:sym typeface="+mn-ea"/>
              </a:rPr>
              <a:t>　　麻疹患者是唯一的传染源，患儿从接触麻疹后7天至出疹后5天均有传染性，病毒存在于眼结膜、鼻、口、咽和气管等分泌物中，通过喷嚏、咳嗽和说话等由飞沫传播。</a:t>
            </a:r>
            <a:endParaRPr lang="zh-CN" altLang="en-US"/>
          </a:p>
          <a:p>
            <a:r>
              <a:rPr lang="zh-CN" altLang="en-US">
                <a:sym typeface="+mn-ea"/>
              </a:rPr>
              <a:t>　　一、怎样预防麻疹</a:t>
            </a:r>
            <a:endParaRPr lang="zh-CN" altLang="en-US"/>
          </a:p>
          <a:p>
            <a:r>
              <a:rPr lang="zh-CN" altLang="en-US">
                <a:sym typeface="+mn-ea"/>
              </a:rPr>
              <a:t>　　1. 管理传染源。对病人应严密隔离，对接触者隔离检疫3周；流行期间托儿所、幼儿园等儿童机构应暂停接送和接收易感儿入所。</a:t>
            </a:r>
            <a:endParaRPr lang="zh-CN" altLang="en-US"/>
          </a:p>
          <a:p>
            <a:r>
              <a:rPr lang="zh-CN" altLang="en-US">
                <a:sym typeface="+mn-ea"/>
              </a:rPr>
              <a:t>　　2. 切断传播途径。病室注意通风换气，充分利用日光或紫外线照射；医护人员离开病室后应洗手更换外衣，或在空气流通处停留20分钟，方可接触易感者。</a:t>
            </a:r>
            <a:endParaRPr lang="zh-CN" altLang="en-US"/>
          </a:p>
          <a:p>
            <a:r>
              <a:rPr lang="zh-CN" altLang="en-US">
                <a:sym typeface="+mn-ea"/>
              </a:rPr>
              <a:t>　　3. 保护易感人群。麻疹活疫苗的应用是预防麻疹最有效的根本办法。可在流行前1个月，对未患过麻疹的8个月以上的幼儿或易感者皮下注射0.2ml麻疹活疫苗。有密切接触史的体弱、患病、年幼的易感儿应采用被动免疫。肌注丙种球蛋白0.1～0.2ml/kg，胎盘球蛋白0.5～1.0ml/kg，接触后5天内注射者可防止发病。</a:t>
            </a:r>
            <a:endParaRPr lang="zh-CN" altLang="en-US"/>
          </a:p>
          <a:p>
            <a:r>
              <a:rPr lang="zh-CN" altLang="en-US">
                <a:sym typeface="+mn-ea"/>
              </a:rPr>
              <a:t>　　二、感染麻疹后的治疗措施</a:t>
            </a:r>
            <a:endParaRPr lang="zh-CN" altLang="en-US"/>
          </a:p>
          <a:p>
            <a:r>
              <a:rPr lang="zh-CN" altLang="en-US">
                <a:sym typeface="+mn-ea"/>
              </a:rPr>
              <a:t>　　1. 卧床休息，房内保持适当的温度和湿度。有畏光症状时房内光线要柔和。给予容易消化的富有营养的食物，补充足量水分。保持皮肤、黏膜清洁。</a:t>
            </a:r>
            <a:endParaRPr lang="zh-CN" altLang="en-US"/>
          </a:p>
          <a:p>
            <a:r>
              <a:rPr lang="zh-CN" altLang="en-US">
                <a:sym typeface="+mn-ea"/>
              </a:rPr>
              <a:t>　　2. 高热时可用小量退热剂。烦躁可适当给予苯巴比妥等镇静剂。剧咳时用镇咳祛疾剂。继发细菌感染可给抗生素。</a:t>
            </a:r>
            <a:endParaRPr lang="zh-CN" altLang="en-US"/>
          </a:p>
          <a:p>
            <a:r>
              <a:rPr lang="zh-CN" altLang="en-US" sz="1400">
                <a:sym typeface="+mn-ea"/>
              </a:rPr>
              <a:t>　　</a:t>
            </a:r>
            <a:endParaRPr lang="zh-CN" altLang="en-US" sz="14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0225" y="274955"/>
            <a:ext cx="11461750" cy="6677660"/>
          </a:xfrm>
          <a:prstGeom prst="rect">
            <a:avLst/>
          </a:prstGeom>
          <a:noFill/>
        </p:spPr>
        <p:txBody>
          <a:bodyPr wrap="square" rtlCol="0" anchor="t">
            <a:spAutoFit/>
          </a:bodyPr>
          <a:lstStyle/>
          <a:p>
            <a:r>
              <a:rPr lang="zh-CN" altLang="en-US">
                <a:solidFill>
                  <a:srgbClr val="FF0000"/>
                </a:solidFill>
                <a:sym typeface="+mn-ea"/>
              </a:rPr>
              <a:t>风 疹</a:t>
            </a:r>
          </a:p>
          <a:p>
            <a:r>
              <a:rPr lang="zh-CN" altLang="en-US">
                <a:sym typeface="+mn-ea"/>
              </a:rPr>
              <a:t>　　风疹又称“风痧”，由风疹病毒引起，多见于儿童。病毒存在于出疹前5～7天病儿唾液及血液中，但出疹2天后就不易找到。风疹病毒在体外生存能力很弱，但传染性与麻疹一样强。一般通过咳嗽、谈话或喷嚏等传播。本病多见于1～5岁儿童，6个月以内婴儿很少发病。一次得病，可终身免疫，很少再次患病。</a:t>
            </a:r>
            <a:endParaRPr lang="zh-CN" altLang="en-US"/>
          </a:p>
          <a:p>
            <a:r>
              <a:rPr lang="zh-CN" altLang="en-US">
                <a:sym typeface="+mn-ea"/>
              </a:rPr>
              <a:t>　　风疹病初1～2天症状很轻，可有低热或中度发热，轻微咳嗽、乏力、胃口不好、咽痛和眼发红等轻度上呼吸道症状。病人口腔黏膜光滑，无充血及黏膜斑，耳后、枕部淋巴结肿大，伴有轻度压痛。通常于发热1～2天后出现皮疹，皮疹先从面颈部开始，在24小时蔓延到全身。皮疹初为稀疏的红色斑丘疹，以后面部及四肢皮疹可以融合，类似麻疹。出疹第二天开始，面部及四肢皮疹可变成针尖样红点，如猩红热样皮疹。皮疹一般在3天内迅速消退，留下较浅色素沉着。在出疹期体温不再上升。风疹与麻疹不同，风疹全身症状轻，无麻疹黏膜斑，伴有耳后、颈部淋巴结肿大。</a:t>
            </a:r>
            <a:endParaRPr lang="zh-CN" altLang="en-US"/>
          </a:p>
          <a:p>
            <a:r>
              <a:rPr lang="zh-CN" altLang="en-US">
                <a:sym typeface="+mn-ea"/>
              </a:rPr>
              <a:t>　　一、风疹的预防与护理</a:t>
            </a:r>
            <a:endParaRPr lang="zh-CN" altLang="en-US"/>
          </a:p>
          <a:p>
            <a:r>
              <a:rPr lang="zh-CN" altLang="en-US">
                <a:sym typeface="+mn-ea"/>
              </a:rPr>
              <a:t>　　1. 发现风疹病儿，应立即隔离，隔离至出疹后5天。</a:t>
            </a:r>
            <a:endParaRPr lang="zh-CN" altLang="en-US"/>
          </a:p>
          <a:p>
            <a:r>
              <a:rPr lang="zh-CN" altLang="en-US">
                <a:sym typeface="+mn-ea"/>
              </a:rPr>
              <a:t>　　2. 风疹流行期间，不带易感儿童去公共场所，避免与风疹患儿接触。保护孕妇，尤其妊娠初期2~3个月内，避免接触风疹患儿。</a:t>
            </a:r>
            <a:endParaRPr lang="zh-CN" altLang="en-US"/>
          </a:p>
          <a:p>
            <a:r>
              <a:rPr lang="zh-CN" altLang="en-US">
                <a:sym typeface="+mn-ea"/>
              </a:rPr>
              <a:t>　　3. 患儿卧床休息，避免直接吹风，防止受凉后复感新邪，加重病情。发热期间，多饮水。饮食宜清淡和容易消化，不吃煎炸与油腻之物。</a:t>
            </a:r>
            <a:endParaRPr lang="zh-CN" altLang="en-US"/>
          </a:p>
          <a:p>
            <a:r>
              <a:rPr lang="zh-CN" altLang="en-US">
                <a:sym typeface="+mn-ea"/>
              </a:rPr>
              <a:t>　　4. 防止搔破皮肤，引起感染。</a:t>
            </a:r>
            <a:endParaRPr lang="zh-CN" altLang="en-US"/>
          </a:p>
          <a:p>
            <a:r>
              <a:rPr lang="zh-CN" altLang="en-US">
                <a:sym typeface="+mn-ea"/>
              </a:rPr>
              <a:t>　　二、风疹的治疗措施</a:t>
            </a:r>
            <a:endParaRPr lang="zh-CN" altLang="en-US"/>
          </a:p>
          <a:p>
            <a:r>
              <a:rPr lang="zh-CN" altLang="en-US">
                <a:sym typeface="+mn-ea"/>
              </a:rPr>
              <a:t>　　1. 加强护理。室内空气保持流通，加强营养。隔离至出疹后5天。</a:t>
            </a:r>
            <a:endParaRPr lang="zh-CN" altLang="en-US"/>
          </a:p>
          <a:p>
            <a:r>
              <a:rPr lang="zh-CN" altLang="en-US">
                <a:sym typeface="+mn-ea"/>
              </a:rPr>
              <a:t>　　2. 对症治疗。可酌情给予退热剂、止咳剂及镇痛剂。喉痛用复方硼砂液漱口，皮肤瘙痒可用炉甘石洗剂或生油涂拭，结膜炎用25％氧霉素滴眼液或10％醋酸磺胺液滴眼数日。</a:t>
            </a:r>
            <a:endParaRPr lang="zh-CN" altLang="en-US"/>
          </a:p>
          <a:p>
            <a:r>
              <a:rPr lang="zh-CN" altLang="en-US">
                <a:sym typeface="+mn-ea"/>
              </a:rPr>
              <a:t>　　3. 可以食用银翘解毒粥。金银花、连翘、淡豆豉、竹叶、荆芥各10克，芦根15克，牛蒡子、甘草各6克，粳米100克。以上8味药洗净煎汁，去渣。煮洗净的粳米成粥。待粥将熟时，加入上述药汁，煎1~2沸即可。分2次，早晚温热服。</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9595" y="477520"/>
            <a:ext cx="11520805" cy="6126480"/>
          </a:xfrm>
          <a:prstGeom prst="rect">
            <a:avLst/>
          </a:prstGeom>
          <a:noFill/>
        </p:spPr>
        <p:txBody>
          <a:bodyPr wrap="square" rtlCol="0" anchor="t">
            <a:spAutoFit/>
          </a:bodyPr>
          <a:lstStyle/>
          <a:p>
            <a:r>
              <a:rPr lang="zh-CN" altLang="en-US">
                <a:solidFill>
                  <a:srgbClr val="FF0000"/>
                </a:solidFill>
                <a:sym typeface="+mn-ea"/>
              </a:rPr>
              <a:t>肠道传染病</a:t>
            </a:r>
          </a:p>
          <a:p>
            <a:r>
              <a:rPr lang="zh-CN" altLang="en-US">
                <a:sym typeface="+mn-ea"/>
              </a:rPr>
              <a:t>　　夏秋季节，伤寒、痢疾、肠炎、肝炎等肠道传染病很容易发生和流行。预防肠道传染病，最主要的是确保卫生。</a:t>
            </a:r>
            <a:endParaRPr lang="zh-CN" altLang="en-US"/>
          </a:p>
          <a:p>
            <a:r>
              <a:rPr lang="zh-CN" altLang="en-US">
                <a:sym typeface="+mn-ea"/>
              </a:rPr>
              <a:t>　　1. 确保水源卫生。派专人保护水源，定期对水井进行消毒处理。尽量饮用开水，或者是经过净化、消毒的水。</a:t>
            </a:r>
            <a:endParaRPr lang="zh-CN" altLang="en-US"/>
          </a:p>
          <a:p>
            <a:r>
              <a:rPr lang="zh-CN" altLang="en-US">
                <a:sym typeface="+mn-ea"/>
              </a:rPr>
              <a:t>　　2. 注意食品卫生。应该派专人对救灾食品的储存、运输和分发进行监督；救灾食品、挖掘出的食品应检验合格后再食用。对机关食堂、营业性饮食店要加强检查和监督，督促他们做好防蝇、餐具消毒等工作。</a:t>
            </a:r>
            <a:endParaRPr lang="zh-CN" altLang="en-US"/>
          </a:p>
          <a:p>
            <a:r>
              <a:rPr lang="zh-CN" altLang="en-US">
                <a:sym typeface="+mn-ea"/>
              </a:rPr>
              <a:t>　　3. 管好厕所和垃圾。修建防蝇厕所。在固定地点堆放垃圾，并组织清洁队按时清掏，运到指定地点统一处理。</a:t>
            </a:r>
            <a:endParaRPr lang="zh-CN" altLang="en-US"/>
          </a:p>
          <a:p>
            <a:r>
              <a:rPr lang="zh-CN" altLang="en-US">
                <a:sym typeface="+mn-ea"/>
              </a:rPr>
              <a:t>　　4. 消灭蚊蝇。不仅要大范围喷洒药物，还要利用汽车在街道喷药，用喷雾器在室内喷药。</a:t>
            </a:r>
            <a:endParaRPr lang="zh-CN" altLang="en-US"/>
          </a:p>
          <a:p>
            <a:r>
              <a:rPr lang="zh-CN" altLang="en-US">
                <a:sym typeface="+mn-ea"/>
              </a:rPr>
              <a:t>　　5. 特别注意防蚊。</a:t>
            </a:r>
            <a:endParaRPr lang="zh-CN" altLang="en-US"/>
          </a:p>
          <a:p>
            <a:r>
              <a:rPr lang="zh-CN" altLang="en-US">
                <a:sym typeface="+mn-ea"/>
              </a:rPr>
              <a:t>　　6. 保持良好的卫生习惯。注意身体健康，加强身体锻炼。</a:t>
            </a:r>
            <a:endParaRPr lang="zh-CN" altLang="en-US"/>
          </a:p>
          <a:p>
            <a:r>
              <a:rPr lang="zh-CN" altLang="en-US">
                <a:sym typeface="+mn-ea"/>
              </a:rPr>
              <a:t>　　手 足 口病</a:t>
            </a:r>
            <a:endParaRPr lang="zh-CN" altLang="en-US"/>
          </a:p>
          <a:p>
            <a:r>
              <a:rPr lang="zh-CN" altLang="en-US">
                <a:sym typeface="+mn-ea"/>
              </a:rPr>
              <a:t>　　手足口病是由肠道病毒引起的传染病，多发生于婴幼儿，可引起手、足、口腔等部位的疱疹，个别患者可引起心肌炎、肺水肿、无菌性脑膜脑炎等并发症。</a:t>
            </a:r>
            <a:endParaRPr lang="zh-CN" altLang="en-US"/>
          </a:p>
          <a:p>
            <a:r>
              <a:rPr lang="zh-CN" altLang="en-US">
                <a:sym typeface="+mn-ea"/>
              </a:rPr>
              <a:t>　　手足口病主要发生在10岁以下的儿童，但成人也有可能得病，因此可以说每个人都是易感的。感染后只获得该型别病毒的免疫力，对其他型别病毒再感染无交叉免疫，即患手足口病后还可能因感染其他型别病毒而再次患手足口病。</a:t>
            </a:r>
            <a:endParaRPr lang="zh-CN" altLang="en-US"/>
          </a:p>
          <a:p>
            <a:r>
              <a:rPr lang="zh-CN" altLang="en-US">
                <a:sym typeface="+mn-ea"/>
              </a:rPr>
              <a:t>　　手足口病无特效治疗方法，只能对症治疗以减轻发热、头痛和口腔溃疡引起的疼痛。</a:t>
            </a:r>
            <a:endParaRPr lang="zh-CN" altLang="en-US"/>
          </a:p>
          <a:p>
            <a:r>
              <a:rPr lang="zh-CN" altLang="en-US">
                <a:sym typeface="+mn-ea"/>
              </a:rPr>
              <a:t>　　手足口病采取以下措施可大大减少传播，但还不能完全阻断传播：</a:t>
            </a:r>
            <a:endParaRPr lang="zh-CN" altLang="en-US"/>
          </a:p>
          <a:p>
            <a:r>
              <a:rPr lang="zh-CN" altLang="en-US">
                <a:sym typeface="+mn-ea"/>
              </a:rPr>
              <a:t>　　1. 常洗手，尤其是给婴幼儿换尿布后。</a:t>
            </a:r>
            <a:endParaRPr lang="zh-CN" altLang="en-US"/>
          </a:p>
          <a:p>
            <a:r>
              <a:rPr lang="zh-CN" altLang="en-US">
                <a:sym typeface="+mn-ea"/>
              </a:rPr>
              <a:t>　　2. 消毒有可能被污染的物体表面。</a:t>
            </a:r>
            <a:endParaRPr lang="zh-CN" altLang="en-US"/>
          </a:p>
          <a:p>
            <a:r>
              <a:rPr lang="zh-CN" altLang="en-US">
                <a:sym typeface="+mn-ea"/>
              </a:rPr>
              <a:t>　　3. 清洗脏的衣物。</a:t>
            </a:r>
            <a:endParaRPr lang="zh-CN" altLang="en-US"/>
          </a:p>
          <a:p>
            <a:r>
              <a:rPr lang="zh-CN" altLang="en-US">
                <a:sym typeface="+mn-ea"/>
              </a:rPr>
              <a:t>　　4. 儿童发病头几天不要去幼儿园、学校或参加其他聚会。</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53110" y="666750"/>
            <a:ext cx="11068050" cy="5306060"/>
          </a:xfrm>
          <a:prstGeom prst="rect">
            <a:avLst/>
          </a:prstGeom>
          <a:noFill/>
        </p:spPr>
        <p:txBody>
          <a:bodyPr wrap="square" rtlCol="0" anchor="t">
            <a:spAutoFit/>
          </a:bodyPr>
          <a:lstStyle/>
          <a:p>
            <a:r>
              <a:rPr lang="zh-CN" altLang="en-US">
                <a:sym typeface="+mn-ea"/>
              </a:rPr>
              <a:t>伤 寒</a:t>
            </a:r>
            <a:endParaRPr lang="zh-CN" altLang="en-US"/>
          </a:p>
          <a:p>
            <a:r>
              <a:rPr lang="zh-CN" altLang="en-US">
                <a:sym typeface="+mn-ea"/>
              </a:rPr>
              <a:t>　　伤寒是由伤寒杆菌引起的一种急性肠道传染病，一年四季均可发病。在夏、秋季节最容易发病，特别是在卫生条件比较差的地区。洪水、战争、地震等自然灾害会使伤寒流行。</a:t>
            </a:r>
            <a:endParaRPr lang="zh-CN" altLang="en-US"/>
          </a:p>
          <a:p>
            <a:r>
              <a:rPr lang="zh-CN" altLang="en-US">
                <a:sym typeface="+mn-ea"/>
              </a:rPr>
              <a:t>　　伤寒的传染源为伤寒病人及带菌者，他们的大便、尿、呕吐物等排泄物，使水或食物直接或间接受到污染，引起疾病传播，水源污染可能会造成伤寒大范围流行。</a:t>
            </a:r>
            <a:endParaRPr lang="zh-CN" altLang="en-US"/>
          </a:p>
          <a:p>
            <a:r>
              <a:rPr lang="zh-CN" altLang="en-US">
                <a:sym typeface="+mn-ea"/>
              </a:rPr>
              <a:t>　　伤寒的典型症状表现为以下几点：</a:t>
            </a:r>
            <a:endParaRPr lang="zh-CN" altLang="en-US"/>
          </a:p>
          <a:p>
            <a:r>
              <a:rPr lang="zh-CN" altLang="en-US">
                <a:sym typeface="+mn-ea"/>
              </a:rPr>
              <a:t>　　1. 发病初期，会出现低热、全身不舒服、头痛、咽痛、咳嗽、恶心、食欲不振等症状。体温持续上升，一周左右可以升到39℃~40℃。</a:t>
            </a:r>
            <a:endParaRPr lang="zh-CN" altLang="en-US"/>
          </a:p>
          <a:p>
            <a:r>
              <a:rPr lang="zh-CN" altLang="en-US">
                <a:sym typeface="+mn-ea"/>
              </a:rPr>
              <a:t>　　2. 持续2~3周后病人极度虚弱，神情淡漠，反应迟钝。</a:t>
            </a:r>
            <a:endParaRPr lang="zh-CN" altLang="en-US"/>
          </a:p>
          <a:p>
            <a:r>
              <a:rPr lang="zh-CN" altLang="en-US">
                <a:sym typeface="+mn-ea"/>
              </a:rPr>
              <a:t>　　3. 出现昏睡、精神错乱、腹痛、腹泻、便血、肝脾肿大、肝功能异常等症状。</a:t>
            </a:r>
            <a:endParaRPr lang="zh-CN" altLang="en-US"/>
          </a:p>
          <a:p>
            <a:r>
              <a:rPr lang="zh-CN" altLang="en-US">
                <a:sym typeface="+mn-ea"/>
              </a:rPr>
              <a:t>　　4. 高热的病人并不是脉搏加快，反而脉搏缓慢。部分病人还会在前胸和上腹部出现2~5mm大小、红色的玫瑰疹，数目通常不到20个，2~4天后消退，但可能复发。</a:t>
            </a:r>
            <a:endParaRPr lang="zh-CN" altLang="en-US"/>
          </a:p>
          <a:p>
            <a:pPr defTabSz="914400">
              <a:tabLst>
                <a:tab pos="716280" algn="l"/>
              </a:tabLst>
            </a:pPr>
            <a:r>
              <a:rPr lang="zh-CN" altLang="en-US">
                <a:sym typeface="+mn-ea"/>
              </a:rPr>
              <a:t>　　5. 发病的第3周出现体温下降，病情开始改善。</a:t>
            </a:r>
            <a:endParaRPr lang="zh-CN" altLang="en-US"/>
          </a:p>
          <a:p>
            <a:r>
              <a:rPr lang="zh-CN" altLang="en-US">
                <a:sym typeface="+mn-ea"/>
              </a:rPr>
              <a:t>　　6. 第4周后体温逐渐恢复正常，症状也随之消失，但身体复原大概需要1个月左右。</a:t>
            </a:r>
            <a:endParaRPr lang="zh-CN" altLang="en-US"/>
          </a:p>
          <a:p>
            <a:r>
              <a:rPr lang="zh-CN" altLang="en-US">
                <a:sym typeface="+mn-ea"/>
              </a:rPr>
              <a:t>　　伤寒的并发症主要有：约有2％的伤寒病人在病程的第2~3周发生肠出血、肠穿孔，也可能在病情恢复期发生。患病后1~3周伤寒病人极易发生多脏器功能损害，如中毒性心肌炎、中毒性脑病、中毒性肝炎、肾功能损害。</a:t>
            </a:r>
            <a:endParaRPr lang="zh-CN" altLang="en-US"/>
          </a:p>
          <a:p>
            <a:r>
              <a:rPr lang="zh-CN" altLang="en-US">
                <a:sym typeface="+mn-ea"/>
              </a:rPr>
              <a:t>　　预防伤寒，可以采取如下措施：传染病人必须做到饭前便后洗手，病人的餐具要消毒。对病人粪便和尿液进行消毒。</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30759" y="311785"/>
            <a:ext cx="9492366" cy="601663"/>
          </a:xfrm>
        </p:spPr>
        <p:txBody>
          <a:bodyPr/>
          <a:lstStyle/>
          <a:p>
            <a:pPr lvl="0" eaLnBrk="1" hangingPunct="1">
              <a:lnSpc>
                <a:spcPct val="90000"/>
              </a:lnSpc>
            </a:pPr>
            <a:r>
              <a:rPr lang="zh-CN" sz="2800" dirty="0">
                <a:solidFill>
                  <a:srgbClr val="D02942"/>
                </a:solidFill>
                <a:latin typeface="华文细黑" pitchFamily="2" charset="-122"/>
                <a:ea typeface="华文细黑" pitchFamily="2" charset="-122"/>
                <a:sym typeface="+mn-ea"/>
              </a:rPr>
              <a:t>安全</a:t>
            </a:r>
            <a:endParaRPr lang="zh-CN" altLang="en-US" sz="2800">
              <a:solidFill>
                <a:srgbClr val="C00000"/>
              </a:solidFill>
            </a:endParaRPr>
          </a:p>
        </p:txBody>
      </p:sp>
      <p:sp>
        <p:nvSpPr>
          <p:cNvPr id="3" name="内容占位符 2"/>
          <p:cNvSpPr>
            <a:spLocks noGrp="1"/>
          </p:cNvSpPr>
          <p:nvPr>
            <p:ph idx="1"/>
          </p:nvPr>
        </p:nvSpPr>
        <p:spPr>
          <a:xfrm>
            <a:off x="721798" y="1101408"/>
            <a:ext cx="10679507" cy="5018087"/>
          </a:xfrm>
        </p:spPr>
        <p:txBody>
          <a:bodyPr/>
          <a:lstStyle/>
          <a:p>
            <a:pPr marL="635" indent="0">
              <a:buNone/>
            </a:pPr>
            <a:endParaRPr lang="zh-CN" altLang="en-US">
              <a:sym typeface="+mn-ea"/>
            </a:endParaRPr>
          </a:p>
          <a:p>
            <a:pPr marL="635" indent="0">
              <a:buNone/>
            </a:pPr>
            <a:r>
              <a:rPr lang="en-US" altLang="zh-CN" sz="2400">
                <a:sym typeface="+mn-ea"/>
              </a:rPr>
              <a:t>1</a:t>
            </a:r>
            <a:r>
              <a:rPr lang="zh-CN" altLang="en-US" sz="2400">
                <a:ea typeface="宋体" charset="0"/>
                <a:sym typeface="+mn-ea"/>
              </a:rPr>
              <a:t>、</a:t>
            </a:r>
            <a:r>
              <a:rPr lang="zh-CN" altLang="en-US" sz="2400">
                <a:sym typeface="+mn-ea"/>
              </a:rPr>
              <a:t>“无危则安，无缺则全”。两层意思：</a:t>
            </a:r>
            <a:r>
              <a:rPr lang="zh-CN" altLang="en-US" sz="2400" b="1">
                <a:solidFill>
                  <a:srgbClr val="0070C0"/>
                </a:solidFill>
                <a:sym typeface="+mn-ea"/>
              </a:rPr>
              <a:t>无危则安</a:t>
            </a:r>
            <a:r>
              <a:rPr lang="zh-CN" altLang="en-US" sz="2400">
                <a:sym typeface="+mn-ea"/>
              </a:rPr>
              <a:t> ，危害、危机、危险、危难、危亡</a:t>
            </a:r>
            <a:r>
              <a:rPr lang="en-US" altLang="zh-CN" sz="2400">
                <a:sym typeface="+mn-ea"/>
              </a:rPr>
              <a:t>...</a:t>
            </a:r>
            <a:r>
              <a:rPr lang="zh-CN" altLang="en-US" sz="2400">
                <a:sym typeface="+mn-ea"/>
              </a:rPr>
              <a:t>；</a:t>
            </a:r>
            <a:r>
              <a:rPr lang="zh-CN" altLang="en-US" sz="2400" b="1">
                <a:solidFill>
                  <a:srgbClr val="0070C0"/>
                </a:solidFill>
                <a:sym typeface="+mn-ea"/>
              </a:rPr>
              <a:t>无损则全，</a:t>
            </a:r>
            <a:r>
              <a:rPr lang="zh-CN" altLang="en-US" sz="2400">
                <a:ea typeface="宋体" charset="0"/>
                <a:sym typeface="+mn-ea"/>
              </a:rPr>
              <a:t>损失、损坏、损毁、损耗、损害</a:t>
            </a:r>
            <a:r>
              <a:rPr lang="en-US" altLang="zh-CN" sz="2400">
                <a:ea typeface="宋体" charset="0"/>
                <a:sym typeface="+mn-ea"/>
              </a:rPr>
              <a:t>...</a:t>
            </a:r>
            <a:r>
              <a:rPr lang="zh-CN" altLang="en-US" sz="2400">
                <a:sym typeface="+mn-ea"/>
              </a:rPr>
              <a:t>即安全意味着没有危险且尽善尽美。这是与人们的传统的安全观念相吻合的，“没有危险；不受威胁；不出事故”。</a:t>
            </a:r>
            <a:endParaRPr lang="en-US" altLang="zh-CN" sz="2400">
              <a:ea typeface="宋体" charset="0"/>
            </a:endParaRPr>
          </a:p>
          <a:p>
            <a:pPr marL="635" indent="0">
              <a:buNone/>
            </a:pPr>
            <a:endParaRPr lang="zh-CN" altLang="en-US" sz="2400" b="1">
              <a:solidFill>
                <a:srgbClr val="0070C0"/>
              </a:solidFill>
            </a:endParaRPr>
          </a:p>
          <a:p>
            <a:pPr marL="635" indent="0">
              <a:buNone/>
            </a:pPr>
            <a:r>
              <a:rPr lang="en-US" altLang="zh-CN" sz="2400">
                <a:sym typeface="+mn-ea"/>
              </a:rPr>
              <a:t>2</a:t>
            </a:r>
            <a:r>
              <a:rPr lang="zh-CN" altLang="en-US" sz="2400">
                <a:ea typeface="宋体" charset="0"/>
                <a:sym typeface="+mn-ea"/>
              </a:rPr>
              <a:t>、</a:t>
            </a:r>
            <a:r>
              <a:rPr lang="zh-CN" altLang="en-US" sz="2400">
                <a:sym typeface="+mn-ea"/>
              </a:rPr>
              <a:t>safety和security两个单词，经常被研究国家安全提到的含义有两方面，一方面是指安全的</a:t>
            </a:r>
            <a:r>
              <a:rPr lang="zh-CN" altLang="en-US" sz="2400" b="1">
                <a:solidFill>
                  <a:srgbClr val="0070C0"/>
                </a:solidFill>
                <a:sym typeface="+mn-ea"/>
              </a:rPr>
              <a:t>状态</a:t>
            </a:r>
            <a:r>
              <a:rPr lang="zh-CN" altLang="en-US" sz="2400">
                <a:sym typeface="+mn-ea"/>
              </a:rPr>
              <a:t>，即免于危险，没有恐惧；另一方面是指对安全的</a:t>
            </a:r>
            <a:r>
              <a:rPr lang="zh-CN" altLang="en-US" sz="2400">
                <a:solidFill>
                  <a:srgbClr val="0070C0"/>
                </a:solidFill>
                <a:sym typeface="+mn-ea"/>
              </a:rPr>
              <a:t>维护</a:t>
            </a:r>
            <a:r>
              <a:rPr lang="zh-CN" altLang="en-US" sz="2400">
                <a:sym typeface="+mn-ea"/>
              </a:rPr>
              <a:t>，指安全</a:t>
            </a:r>
            <a:r>
              <a:rPr lang="zh-CN" altLang="en-US" sz="2400" b="1">
                <a:solidFill>
                  <a:srgbClr val="FF0000"/>
                </a:solidFill>
                <a:sym typeface="+mn-ea"/>
              </a:rPr>
              <a:t>措施</a:t>
            </a:r>
            <a:r>
              <a:rPr lang="zh-CN" altLang="en-US" sz="2400">
                <a:sym typeface="+mn-ea"/>
              </a:rPr>
              <a:t>和安全</a:t>
            </a:r>
            <a:r>
              <a:rPr lang="zh-CN" altLang="en-US" sz="2400" b="1">
                <a:solidFill>
                  <a:srgbClr val="0070C0"/>
                </a:solidFill>
                <a:sym typeface="+mn-ea"/>
              </a:rPr>
              <a:t>机构</a:t>
            </a:r>
            <a:r>
              <a:rPr lang="zh-CN" altLang="en-US" sz="2400" b="1">
                <a:sym typeface="+mn-ea"/>
              </a:rPr>
              <a:t>。</a:t>
            </a:r>
            <a:endParaRPr lang="zh-CN" altLang="en-US" sz="2400" b="1"/>
          </a:p>
          <a:p>
            <a:pPr marL="635" indent="0">
              <a:buNone/>
            </a:pPr>
            <a:endParaRPr lang="en-US" altLang="zh-CN"/>
          </a:p>
          <a:p>
            <a:endParaRPr lang="zh-CN" altLang="en-US"/>
          </a:p>
          <a:p>
            <a:endParaRPr lang="zh-CN" altLang="en-US" b="1">
              <a:solidFill>
                <a:srgbClr val="0070C0"/>
              </a:solidFill>
            </a:endParaRPr>
          </a:p>
          <a:p>
            <a:endParaRPr lang="zh-CN" altLang="en-US"/>
          </a:p>
          <a:p>
            <a:pPr marL="635" indent="0">
              <a:buNone/>
            </a:pPr>
            <a:r>
              <a:rPr lang="zh-CN" altLang="en-US"/>
              <a:t>           </a:t>
            </a:r>
            <a:r>
              <a:rPr lang="zh-CN" altLang="en-US">
                <a:ea typeface="宋体" charset="0"/>
              </a:rPr>
              <a:t>             </a:t>
            </a:r>
            <a:endParaRPr lang="en-US" altLang="zh-CN">
              <a:ea typeface="宋体" charset="0"/>
            </a:endParaRP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4</a:t>
            </a:fld>
            <a:endParaRPr lang="en-US" altLang="x-none" sz="1200" dirty="0">
              <a:solidFill>
                <a:srgbClr val="0C61AE"/>
              </a:solidFill>
              <a:latin typeface="Arial" charset="0"/>
              <a:ea typeface="宋体"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3050" y="184785"/>
            <a:ext cx="11930380" cy="6677660"/>
          </a:xfrm>
          <a:prstGeom prst="rect">
            <a:avLst/>
          </a:prstGeom>
          <a:noFill/>
        </p:spPr>
        <p:txBody>
          <a:bodyPr wrap="square" rtlCol="0" anchor="t">
            <a:spAutoFit/>
          </a:bodyPr>
          <a:lstStyle/>
          <a:p>
            <a:endParaRPr lang="zh-CN" altLang="en-US"/>
          </a:p>
          <a:p>
            <a:r>
              <a:rPr lang="zh-CN" altLang="en-US">
                <a:sym typeface="+mn-ea"/>
              </a:rPr>
              <a:t>　　细菌性痢疾</a:t>
            </a:r>
            <a:endParaRPr lang="zh-CN" altLang="en-US"/>
          </a:p>
          <a:p>
            <a:r>
              <a:rPr lang="zh-CN" altLang="en-US">
                <a:sym typeface="+mn-ea"/>
              </a:rPr>
              <a:t>　　细菌性痢疾是由痢疾杆菌引起的急性肠道传染病，有全身中毒症状和腹痛腹泻、排脓排血便等临床表现。</a:t>
            </a:r>
            <a:endParaRPr lang="zh-CN" altLang="en-US"/>
          </a:p>
          <a:p>
            <a:r>
              <a:rPr lang="zh-CN" altLang="en-US">
                <a:sym typeface="+mn-ea"/>
              </a:rPr>
              <a:t>　　一、细菌性痢疾的传播途径</a:t>
            </a:r>
            <a:endParaRPr lang="zh-CN" altLang="en-US"/>
          </a:p>
          <a:p>
            <a:r>
              <a:rPr lang="zh-CN" altLang="en-US">
                <a:sym typeface="+mn-ea"/>
              </a:rPr>
              <a:t>　　1. 通过食物传播，食用生冷食物或不洁瓜果均可引起细菌性痢疾。</a:t>
            </a:r>
            <a:endParaRPr lang="zh-CN" altLang="en-US"/>
          </a:p>
          <a:p>
            <a:r>
              <a:rPr lang="zh-CN" altLang="en-US">
                <a:sym typeface="+mn-ea"/>
              </a:rPr>
              <a:t>　　2. 病人与带菌者粪便处理不当，水源保护不好，被粪便污染的天然水、井水、自来水未经消毒被饮用，是引起痢疾暴发的根源。</a:t>
            </a:r>
            <a:endParaRPr lang="zh-CN" altLang="en-US"/>
          </a:p>
          <a:p>
            <a:r>
              <a:rPr lang="zh-CN" altLang="en-US">
                <a:sym typeface="+mn-ea"/>
              </a:rPr>
              <a:t>　　3. 日常生活中通过接触污染品传播。</a:t>
            </a:r>
            <a:endParaRPr lang="zh-CN" altLang="en-US"/>
          </a:p>
          <a:p>
            <a:r>
              <a:rPr lang="zh-CN" altLang="en-US">
                <a:sym typeface="+mn-ea"/>
              </a:rPr>
              <a:t>　　4. 苍蝇会传播痢疾病菌。</a:t>
            </a:r>
            <a:endParaRPr lang="zh-CN" altLang="en-US"/>
          </a:p>
          <a:p>
            <a:r>
              <a:rPr lang="zh-CN" altLang="en-US">
                <a:sym typeface="+mn-ea"/>
              </a:rPr>
              <a:t>　　二、预防细菌性痢疾应该从控制传染源、切断传播途径和保护易感染人群三方面入手</a:t>
            </a:r>
            <a:endParaRPr lang="zh-CN" altLang="en-US"/>
          </a:p>
          <a:p>
            <a:r>
              <a:rPr lang="zh-CN" altLang="en-US">
                <a:sym typeface="+mn-ea"/>
              </a:rPr>
              <a:t>　　1. 设立肠道门诊，对早期发现的病人及时隔离，对其进行彻底治疗。对饮食业和自来水厂工作人员定期进行健康检查。</a:t>
            </a:r>
            <a:endParaRPr lang="zh-CN" altLang="en-US"/>
          </a:p>
          <a:p>
            <a:r>
              <a:rPr lang="zh-CN" altLang="en-US">
                <a:sym typeface="+mn-ea"/>
              </a:rPr>
              <a:t>　　2. 消除垃圾，加强粪便、食品和饮水管理，养成良好的卫生习惯。</a:t>
            </a:r>
            <a:endParaRPr lang="zh-CN" altLang="en-US"/>
          </a:p>
          <a:p>
            <a:r>
              <a:rPr lang="zh-CN" altLang="en-US">
                <a:sym typeface="+mn-ea"/>
              </a:rPr>
              <a:t>　　3. 不吃生冷蔬菜；不吃不洁瓜果；不吃腐烂变质食物；不吃未经处理的剩菜剩饭。同时做到勤剪指甲，养成饭前便后洗手的卫生习惯。</a:t>
            </a:r>
            <a:endParaRPr lang="zh-CN" altLang="en-US"/>
          </a:p>
          <a:p>
            <a:r>
              <a:rPr lang="zh-CN" altLang="en-US">
                <a:sym typeface="+mn-ea"/>
              </a:rPr>
              <a:t>　　4. 加强体育锻炼，增强体质，加强营养，提高抗病能力。</a:t>
            </a:r>
            <a:endParaRPr lang="zh-CN" altLang="en-US"/>
          </a:p>
          <a:p>
            <a:r>
              <a:rPr lang="zh-CN" altLang="en-US">
                <a:sym typeface="+mn-ea"/>
              </a:rPr>
              <a:t>　　5. 在夏、秋季节，可以用大蒜、黄莲等给接触痢疾病菌者口服。</a:t>
            </a:r>
            <a:endParaRPr lang="zh-CN" altLang="en-US"/>
          </a:p>
          <a:p>
            <a:r>
              <a:rPr lang="zh-CN" altLang="en-US">
                <a:sym typeface="+mn-ea"/>
              </a:rPr>
              <a:t>　　三、对急性细菌性痢疾病人的急救处理措施</a:t>
            </a:r>
            <a:endParaRPr lang="zh-CN" altLang="en-US"/>
          </a:p>
          <a:p>
            <a:r>
              <a:rPr lang="zh-CN" altLang="en-US">
                <a:sym typeface="+mn-ea"/>
              </a:rPr>
              <a:t>　　1. 让病人卧床休息，保证充足的睡眠。</a:t>
            </a:r>
            <a:endParaRPr lang="zh-CN" altLang="en-US"/>
          </a:p>
          <a:p>
            <a:r>
              <a:rPr lang="zh-CN" altLang="en-US">
                <a:sym typeface="+mn-ea"/>
              </a:rPr>
              <a:t>　　2. 饮食一般以流质或半流质为宜，忌食多渣、多油或有刺激性的食物。</a:t>
            </a:r>
            <a:endParaRPr lang="zh-CN" altLang="en-US"/>
          </a:p>
          <a:p>
            <a:r>
              <a:rPr lang="zh-CN" altLang="en-US">
                <a:sym typeface="+mn-ea"/>
              </a:rPr>
              <a:t>　　3. 注意个人卫生，饭前便后用香皂洗手。</a:t>
            </a:r>
            <a:endParaRPr lang="zh-CN" altLang="en-US"/>
          </a:p>
          <a:p>
            <a:r>
              <a:rPr lang="zh-CN" altLang="en-US">
                <a:sym typeface="+mn-ea"/>
              </a:rPr>
              <a:t>　　4. 对于有失水现象的病人，可给予生理盐水注射。</a:t>
            </a:r>
            <a:endParaRPr lang="zh-CN" altLang="en-US"/>
          </a:p>
          <a:p>
            <a:r>
              <a:rPr lang="zh-CN" altLang="en-US">
                <a:sym typeface="+mn-ea"/>
              </a:rPr>
              <a:t>　　5. 有酸性中毒者，酌情给予碱性液体。</a:t>
            </a:r>
            <a:endParaRPr lang="zh-CN" altLang="en-US"/>
          </a:p>
          <a:p>
            <a:r>
              <a:rPr lang="zh-CN" altLang="en-US">
                <a:sym typeface="+mn-ea"/>
              </a:rPr>
              <a:t>　　6. 注意腹部保暖，不要洗冷水澡，对痉挛性腹痛病人可以给予阿托品或腹部热敷。</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2760" y="249555"/>
            <a:ext cx="11776075" cy="6492240"/>
          </a:xfrm>
          <a:prstGeom prst="rect">
            <a:avLst/>
          </a:prstGeom>
          <a:noFill/>
        </p:spPr>
        <p:txBody>
          <a:bodyPr wrap="square" rtlCol="0" anchor="t">
            <a:spAutoFit/>
          </a:bodyPr>
          <a:lstStyle/>
          <a:p>
            <a:r>
              <a:rPr lang="zh-CN" altLang="en-US" sz="1000"/>
              <a:t>　</a:t>
            </a:r>
            <a:r>
              <a:rPr lang="zh-CN" altLang="en-US" sz="2000" b="1">
                <a:solidFill>
                  <a:srgbClr val="00B050"/>
                </a:solidFill>
              </a:rPr>
              <a:t>病毒性肝炎</a:t>
            </a:r>
          </a:p>
          <a:p>
            <a:r>
              <a:rPr lang="zh-CN" altLang="en-US" sz="2000"/>
              <a:t>　　在我国，病毒性肝炎患者尤其是慢性乙肝患者或乙肝病毒阳性携带者很多，为了预防病毒性肝炎传染，必须掌握一些消毒方法，减少传染机会。</a:t>
            </a:r>
          </a:p>
          <a:p>
            <a:r>
              <a:rPr lang="zh-CN" altLang="en-US" sz="2000"/>
              <a:t>　　1. 可以用0.5％伏氯净溶液或3％氯亚明溶液，或2％过氧乙酸溶液对居室或用品进行喷洒，喷洒后关闭门窗2~4小时。2. 对肝炎病人所用书籍、纸张、被褥、衣服可以用福尔马林或环氧乙烷密闭熏蒸。</a:t>
            </a:r>
          </a:p>
          <a:p>
            <a:r>
              <a:rPr lang="zh-CN" altLang="en-US" sz="2000"/>
              <a:t>　　3. 病人所用的餐具及护理用具可用0.5％伏氯净溶液或3％氯亚明溶液，或3％漂白粉上清液浸泡1小时后，再用流动水冲洗干净。就餐前最好用沸水把餐具泡一下，也可以把餐具放入水中煮沸20~30分钟。</a:t>
            </a:r>
          </a:p>
          <a:p>
            <a:r>
              <a:rPr lang="zh-CN" altLang="en-US" sz="2000"/>
              <a:t>　　4. 肝炎病人一定要做到饭前便后洗手，应用肥皂反复搓洗，再用2％过氧乙酸浸泡2分钟。</a:t>
            </a:r>
          </a:p>
          <a:p>
            <a:r>
              <a:rPr lang="zh-CN" altLang="en-US" sz="2000"/>
              <a:t>　　5. 肝炎病人的呕吐物和排泄物应按一份呕吐物或一份排泄物加两份10％~20％的漂白粉乳剂的比例消毒。</a:t>
            </a:r>
          </a:p>
          <a:p>
            <a:r>
              <a:rPr lang="zh-CN" altLang="en-US" sz="2000"/>
              <a:t>　　6. 肝炎病人用过的厕所可以用2％次氯酸钠喷雾消毒，病人所用的便具要用3％漂白粉上清液浸泡1小时消毒。</a:t>
            </a:r>
          </a:p>
          <a:p>
            <a:r>
              <a:rPr lang="zh-CN" altLang="en-US" sz="2000" b="1">
                <a:solidFill>
                  <a:srgbClr val="00B050"/>
                </a:solidFill>
              </a:rPr>
              <a:t>　　流行性乙型脑炎</a:t>
            </a:r>
          </a:p>
          <a:p>
            <a:r>
              <a:rPr lang="zh-CN" altLang="en-US" sz="2000"/>
              <a:t>　　流行性脑炎是一种死亡率很高的疾病，应该引起足够的重视。</a:t>
            </a:r>
          </a:p>
          <a:p>
            <a:r>
              <a:rPr lang="zh-CN" altLang="en-US" sz="2000"/>
              <a:t>　　一、流行性乙型脑炎的主要症状表现</a:t>
            </a:r>
          </a:p>
          <a:p>
            <a:r>
              <a:rPr lang="zh-CN" altLang="en-US" sz="2000"/>
              <a:t>　　1. 发烧、持续高烧。　2. 喷射性呕吐、恶心。　3. 精神萎靡、嗜睡、昏迷。　4. 症状凶险、激烈。</a:t>
            </a:r>
          </a:p>
          <a:p>
            <a:r>
              <a:rPr lang="zh-CN" altLang="en-US" sz="2000"/>
              <a:t>　　二、流行性乙型脑炎的预防办法</a:t>
            </a:r>
          </a:p>
          <a:p>
            <a:r>
              <a:rPr lang="zh-CN" altLang="en-US" sz="2000"/>
              <a:t>　　1. 应该积极预防，增强体内的免疫能力。　2. 可以定期注射流行性乙型脑炎疫苗。　3. 消灭蚊、蝇，经常给牲畜进行消毒，经常接触牲畜的人应该及时消毒，晚上休息时要使用蚊帐或驱蚊器，以防蚊虫叮咬染上病毒。　4. 条件允许的话可以用连翘、板蓝根、双花各15克，用水煮后每天喝一杯，以预防流行性乙型脑炎</a:t>
            </a:r>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99329"/>
          <p:cNvSpPr>
            <a:spLocks noGrp="1"/>
          </p:cNvSpPr>
          <p:nvPr>
            <p:ph type="title"/>
          </p:nvPr>
        </p:nvSpPr>
        <p:spPr>
          <a:xfrm>
            <a:off x="354330" y="5720715"/>
            <a:ext cx="11663045" cy="887730"/>
          </a:xfrm>
        </p:spPr>
        <p:txBody>
          <a:bodyPr anchor="ctr"/>
          <a:lstStyle/>
          <a:p>
            <a:r>
              <a:rPr lang="zh-CN" altLang="en-US" sz="2000" b="1" dirty="0">
                <a:solidFill>
                  <a:schemeClr val="tx1"/>
                </a:solidFill>
              </a:rPr>
              <a:t>2013年-11-4-23时   8（</a:t>
            </a:r>
            <a:r>
              <a:rPr lang="en-US" altLang="zh-CN" sz="2000" b="1" dirty="0">
                <a:solidFill>
                  <a:srgbClr val="00B050"/>
                </a:solidFill>
              </a:rPr>
              <a:t>1</a:t>
            </a:r>
            <a:r>
              <a:rPr lang="zh-CN" altLang="en-US" sz="2000" b="1" dirty="0">
                <a:solidFill>
                  <a:schemeClr val="tx1"/>
                </a:solidFill>
              </a:rPr>
              <a:t>）：10                          2014-3-9-4时    </a:t>
            </a:r>
            <a:r>
              <a:rPr lang="en-US" altLang="zh-CN" sz="2000" b="1" dirty="0">
                <a:solidFill>
                  <a:schemeClr val="tx1"/>
                </a:solidFill>
              </a:rPr>
              <a:t>1</a:t>
            </a:r>
            <a:r>
              <a:rPr lang="zh-CN" altLang="en-US" sz="2000" dirty="0">
                <a:solidFill>
                  <a:schemeClr val="tx1"/>
                </a:solidFill>
              </a:rPr>
              <a:t>（</a:t>
            </a:r>
            <a:r>
              <a:rPr lang="en-US" altLang="zh-CN" sz="2000" dirty="0">
                <a:solidFill>
                  <a:schemeClr val="tx1"/>
                </a:solidFill>
              </a:rPr>
              <a:t>0</a:t>
            </a:r>
            <a:r>
              <a:rPr lang="zh-CN" altLang="en-US" sz="2000" dirty="0">
                <a:solidFill>
                  <a:schemeClr val="tx1"/>
                </a:solidFill>
              </a:rPr>
              <a:t>）:24</a:t>
            </a:r>
          </a:p>
        </p:txBody>
      </p:sp>
      <p:pic>
        <p:nvPicPr>
          <p:cNvPr id="50178" name="图片 99330"/>
          <p:cNvPicPr>
            <a:picLocks noChangeAspect="1"/>
          </p:cNvPicPr>
          <p:nvPr/>
        </p:nvPicPr>
        <p:blipFill>
          <a:blip r:embed="rId2"/>
          <a:srcRect/>
          <a:stretch>
            <a:fillRect/>
          </a:stretch>
        </p:blipFill>
        <p:spPr>
          <a:xfrm>
            <a:off x="315595" y="1234440"/>
            <a:ext cx="3968750" cy="4142740"/>
          </a:xfrm>
          <a:prstGeom prst="rect">
            <a:avLst/>
          </a:prstGeom>
          <a:noFill/>
          <a:ln w="9525">
            <a:noFill/>
            <a:miter/>
          </a:ln>
        </p:spPr>
      </p:pic>
      <p:pic>
        <p:nvPicPr>
          <p:cNvPr id="50179" name="图片 99331"/>
          <p:cNvPicPr>
            <a:picLocks noChangeAspect="1"/>
          </p:cNvPicPr>
          <p:nvPr/>
        </p:nvPicPr>
        <p:blipFill>
          <a:blip r:embed="rId3"/>
          <a:srcRect/>
          <a:stretch>
            <a:fillRect/>
          </a:stretch>
        </p:blipFill>
        <p:spPr>
          <a:xfrm>
            <a:off x="4727575" y="828675"/>
            <a:ext cx="2452370" cy="3688080"/>
          </a:xfrm>
          <a:prstGeom prst="rect">
            <a:avLst/>
          </a:prstGeom>
          <a:noFill/>
          <a:ln w="9525">
            <a:noFill/>
            <a:miter/>
          </a:ln>
        </p:spPr>
      </p:pic>
      <p:pic>
        <p:nvPicPr>
          <p:cNvPr id="50180" name="图片 99332"/>
          <p:cNvPicPr>
            <a:picLocks noChangeAspect="1"/>
          </p:cNvPicPr>
          <p:nvPr/>
        </p:nvPicPr>
        <p:blipFill>
          <a:blip r:embed="rId4"/>
          <a:srcRect/>
          <a:stretch>
            <a:fillRect/>
          </a:stretch>
        </p:blipFill>
        <p:spPr>
          <a:xfrm>
            <a:off x="7609840" y="50165"/>
            <a:ext cx="4380865" cy="5857875"/>
          </a:xfrm>
          <a:prstGeom prst="rect">
            <a:avLst/>
          </a:prstGeom>
          <a:noFill/>
          <a:ln w="9525">
            <a:noFill/>
            <a:miter/>
          </a:ln>
        </p:spPr>
      </p:pic>
      <p:sp>
        <p:nvSpPr>
          <p:cNvPr id="50181" name="灯片编号占位符 4"/>
          <p:cNvSpPr txBox="1">
            <a:spLocks noGrp="1"/>
          </p:cNvSpPr>
          <p:nvPr/>
        </p:nvSpPr>
        <p:spPr>
          <a:xfrm>
            <a:off x="9752013"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Arial" charset="0"/>
                <a:ea typeface="宋体" charset="-122"/>
              </a:rPr>
              <a:pPr lvl="0" algn="r"/>
              <a:t>42</a:t>
            </a:fld>
            <a:endParaRPr lang="en-US" altLang="x-none" sz="1200" dirty="0">
              <a:solidFill>
                <a:srgbClr val="0C61AE"/>
              </a:solidFill>
              <a:latin typeface="Arial" charset="0"/>
              <a:ea typeface="宋体" charset="-122"/>
            </a:endParaRPr>
          </a:p>
        </p:txBody>
      </p:sp>
      <p:sp>
        <p:nvSpPr>
          <p:cNvPr id="18" name="文本框 17"/>
          <p:cNvSpPr txBox="1"/>
          <p:nvPr/>
        </p:nvSpPr>
        <p:spPr>
          <a:xfrm>
            <a:off x="1527810" y="172720"/>
            <a:ext cx="3059430" cy="682625"/>
          </a:xfrm>
          <a:prstGeom prst="rect">
            <a:avLst/>
          </a:prstGeom>
          <a:noFill/>
        </p:spPr>
        <p:txBody>
          <a:bodyPr anchor="ctr"/>
          <a:lstStyle/>
          <a:p>
            <a:pPr lvl="0" eaLnBrk="1" hangingPunct="1">
              <a:lnSpc>
                <a:spcPct val="90000"/>
              </a:lnSpc>
            </a:pPr>
            <a:r>
              <a:rPr lang="zh-CN" sz="3200" dirty="0">
                <a:solidFill>
                  <a:srgbClr val="D02942"/>
                </a:solidFill>
                <a:latin typeface="华文细黑" pitchFamily="2" charset="-122"/>
                <a:ea typeface="华文细黑" pitchFamily="2" charset="-122"/>
              </a:rPr>
              <a:t>火灾</a:t>
            </a: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42</a:t>
            </a:fld>
            <a:endParaRPr lang="en-US" altLang="x-none" sz="1200" dirty="0">
              <a:solidFill>
                <a:srgbClr val="0C61AE"/>
              </a:solidFill>
              <a:latin typeface="Arial" charset="0"/>
              <a:ea typeface="宋体"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46455" y="382905"/>
            <a:ext cx="11104245" cy="5894705"/>
          </a:xfrm>
        </p:spPr>
        <p:txBody>
          <a:bodyPr/>
          <a:lstStyle/>
          <a:p>
            <a:pPr marL="635" indent="0">
              <a:buNone/>
            </a:pPr>
            <a:endParaRPr lang="zh-CN" altLang="en-US"/>
          </a:p>
          <a:p>
            <a:r>
              <a:rPr lang="zh-CN" altLang="en-US">
                <a:solidFill>
                  <a:srgbClr val="FF0000"/>
                </a:solidFill>
              </a:rPr>
              <a:t>一、</a:t>
            </a:r>
            <a:r>
              <a:rPr lang="zh-CN" altLang="en-US" b="1">
                <a:solidFill>
                  <a:srgbClr val="FF0000"/>
                </a:solidFill>
              </a:rPr>
              <a:t>安全成为习惯</a:t>
            </a:r>
            <a:r>
              <a:rPr lang="zh-CN" altLang="en-US">
                <a:solidFill>
                  <a:srgbClr val="FF0000"/>
                </a:solidFill>
              </a:rPr>
              <a:t>。</a:t>
            </a:r>
            <a:r>
              <a:rPr lang="zh-CN" altLang="en-US"/>
              <a:t>在安全方面要做个有心人，安全出口与疏散路线你看了吗？！ 当我们走进教室、办公室、回到宿舍或外出住进宾馆、进入商场、外出玩耍时，要留心哪里的消防安全情况。太平门、避难间、报警器、灭火器、安全出口的位置在哪里？哪些可以作为逃生的器材等。对久居场所，可制定较为详细的逃生计划，确定发生火灾时不同位置逃生的出口，各成员熟悉逃生计划，事先进行必要的逃生与自救训练。 </a:t>
            </a:r>
          </a:p>
          <a:p>
            <a:r>
              <a:rPr lang="zh-CN" altLang="en-US">
                <a:solidFill>
                  <a:srgbClr val="FF0000"/>
                </a:solidFill>
              </a:rPr>
              <a:t>二、</a:t>
            </a:r>
            <a:r>
              <a:rPr lang="zh-CN" altLang="en-US" b="1">
                <a:solidFill>
                  <a:srgbClr val="FF0000"/>
                </a:solidFill>
                <a:sym typeface="+mn-ea"/>
              </a:rPr>
              <a:t>最关键的是一定要沉着冷静，千万不要惊慌</a:t>
            </a:r>
            <a:r>
              <a:rPr lang="zh-CN" altLang="en-US">
                <a:solidFill>
                  <a:srgbClr val="FF0000"/>
                </a:solidFill>
                <a:sym typeface="+mn-ea"/>
              </a:rPr>
              <a:t>。</a:t>
            </a:r>
            <a:r>
              <a:rPr lang="zh-CN" altLang="en-US"/>
              <a:t>拿到一条湿毛巾反复对折。火灾事故统计研究表明，发生火灾事故时被大火直接烧死的占少数，很多是被燃烧的烟雾毒气熏死。火场自救与逃生，在某种意义上讲，实际上是人与烟毒作斗争的过程。 </a:t>
            </a:r>
          </a:p>
          <a:p>
            <a:r>
              <a:rPr lang="zh-CN" altLang="en-US">
                <a:solidFill>
                  <a:srgbClr val="FF0000"/>
                </a:solidFill>
              </a:rPr>
              <a:t>三、</a:t>
            </a:r>
            <a:r>
              <a:rPr lang="zh-CN" altLang="en-US" b="1">
                <a:solidFill>
                  <a:srgbClr val="FF0000"/>
                </a:solidFill>
              </a:rPr>
              <a:t>火场自救自护</a:t>
            </a:r>
            <a:r>
              <a:rPr lang="zh-CN" altLang="en-US">
                <a:solidFill>
                  <a:srgbClr val="FF0000"/>
                </a:solidFill>
              </a:rPr>
              <a:t>。</a:t>
            </a:r>
            <a:r>
              <a:rPr lang="zh-CN" altLang="en-US"/>
              <a:t>判断门窗是否可以打开，如被困房间内，应用布等物品堵住房间的门逢，并浇上水，减少烟雾的进入或躲进没有燃烧物的卫生间，呼救并等待救援人员；</a:t>
            </a:r>
            <a:r>
              <a:rPr lang="zh-CN" altLang="en-US">
                <a:sym typeface="+mn-ea"/>
              </a:rPr>
              <a:t>火灾中高层的应该向火层以下楼层疏散；判断可否跳楼。不要乘座电梯；不要为寻找财物而贻误逃生的宝贵时间。</a:t>
            </a:r>
            <a:endParaRPr lang="zh-CN" altLang="en-US"/>
          </a:p>
          <a:p>
            <a:r>
              <a:rPr lang="zh-CN" altLang="en-US">
                <a:solidFill>
                  <a:srgbClr val="FF0000"/>
                </a:solidFill>
              </a:rPr>
              <a:t>四、</a:t>
            </a:r>
            <a:r>
              <a:rPr lang="zh-CN" altLang="en-US" b="1">
                <a:solidFill>
                  <a:srgbClr val="FF0000"/>
                </a:solidFill>
              </a:rPr>
              <a:t>是利用避难间躲避火灾</a:t>
            </a:r>
            <a:r>
              <a:rPr lang="zh-CN" altLang="en-US"/>
              <a:t>。所在房间烟雾不大，可关闭所有的门窗，洒水降温，利用通讯工具与外界联系、</a:t>
            </a:r>
            <a:r>
              <a:rPr lang="zh-CN" altLang="en-US">
                <a:sym typeface="+mn-ea"/>
              </a:rPr>
              <a:t>报警</a:t>
            </a:r>
            <a:r>
              <a:rPr lang="zh-CN" altLang="en-US"/>
              <a:t>或用喊、挥动衣物等方式，取得与外面的救援。</a:t>
            </a:r>
          </a:p>
          <a:p>
            <a:r>
              <a:rPr lang="zh-CN" altLang="en-US" b="1">
                <a:solidFill>
                  <a:srgbClr val="FF0000"/>
                </a:solidFill>
              </a:rPr>
              <a:t>五、报警求救 。</a:t>
            </a:r>
            <a:r>
              <a:rPr lang="zh-CN" altLang="en-US" b="1"/>
              <a:t>电话、彩色、醒目标志、动感等。</a:t>
            </a:r>
            <a:r>
              <a:rPr lang="zh-CN" altLang="en-US" sz="2800" b="1">
                <a:solidFill>
                  <a:schemeClr val="accent5">
                    <a:lumMod val="75000"/>
                  </a:schemeClr>
                </a:solidFill>
              </a:rPr>
              <a:t>你会吗？</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01370" y="278130"/>
            <a:ext cx="9696450" cy="429895"/>
          </a:xfrm>
        </p:spPr>
        <p:txBody>
          <a:bodyPr/>
          <a:lstStyle/>
          <a:p>
            <a:r>
              <a:rPr lang="zh-CN" altLang="en-US"/>
              <a:t>如何拨打</a:t>
            </a:r>
            <a:r>
              <a:rPr lang="en-US" altLang="zh-CN"/>
              <a:t>119</a:t>
            </a:r>
          </a:p>
        </p:txBody>
      </p:sp>
      <p:sp>
        <p:nvSpPr>
          <p:cNvPr id="3" name="内容占位符 2"/>
          <p:cNvSpPr>
            <a:spLocks noGrp="1"/>
          </p:cNvSpPr>
          <p:nvPr>
            <p:ph idx="1"/>
          </p:nvPr>
        </p:nvSpPr>
        <p:spPr>
          <a:xfrm>
            <a:off x="575945" y="289560"/>
            <a:ext cx="7113270" cy="6202045"/>
          </a:xfrm>
        </p:spPr>
        <p:txBody>
          <a:bodyPr/>
          <a:lstStyle/>
          <a:p>
            <a:pPr marL="635" indent="0">
              <a:buNone/>
            </a:pPr>
            <a:endParaRPr lang="zh-CN" altLang="en-US"/>
          </a:p>
          <a:p>
            <a:pPr marL="635" indent="0">
              <a:buNone/>
            </a:pPr>
            <a:r>
              <a:rPr lang="en-US" altLang="zh-CN"/>
              <a:t>1</a:t>
            </a:r>
            <a:r>
              <a:rPr lang="zh-CN" altLang="en-US">
                <a:ea typeface="宋体" charset="0"/>
              </a:rPr>
              <a:t>、无论是手机或座机，不用加拨区号，拨打号码“119”火警电话，在手机欠费的情况下也可拨打。</a:t>
            </a:r>
          </a:p>
          <a:p>
            <a:pPr marL="635" indent="0">
              <a:buNone/>
            </a:pPr>
            <a:r>
              <a:rPr lang="en-US" altLang="zh-CN">
                <a:ea typeface="宋体" charset="0"/>
              </a:rPr>
              <a:t>2</a:t>
            </a:r>
            <a:r>
              <a:rPr lang="zh-CN" altLang="en-US">
                <a:ea typeface="宋体" charset="0"/>
              </a:rPr>
              <a:t>、</a:t>
            </a:r>
            <a:r>
              <a:rPr lang="zh-CN" altLang="en-US"/>
              <a:t>电话打通后，先要说清失火地点，越详细越好（标志性建筑）。</a:t>
            </a:r>
          </a:p>
          <a:p>
            <a:pPr marL="635" indent="0">
              <a:buNone/>
            </a:pPr>
            <a:r>
              <a:rPr lang="en-US" altLang="zh-CN">
                <a:ea typeface="宋体" charset="0"/>
              </a:rPr>
              <a:t>3</a:t>
            </a:r>
            <a:r>
              <a:rPr lang="zh-CN" altLang="en-US">
                <a:ea typeface="宋体" charset="0"/>
              </a:rPr>
              <a:t>、</a:t>
            </a:r>
            <a:r>
              <a:rPr lang="zh-CN" altLang="en-US">
                <a:sym typeface="+mn-ea"/>
              </a:rPr>
              <a:t>说清楚是什么着火了即燃烧物是什么，火情怎样，建筑结构情况。以便</a:t>
            </a:r>
            <a:r>
              <a:rPr lang="zh-CN" altLang="en-US"/>
              <a:t>消防人员提前了解情况，提早制定措施。</a:t>
            </a:r>
          </a:p>
          <a:p>
            <a:pPr marL="635" indent="0">
              <a:buNone/>
            </a:pPr>
            <a:r>
              <a:rPr lang="en-US" altLang="zh-CN">
                <a:ea typeface="宋体" charset="0"/>
              </a:rPr>
              <a:t>4</a:t>
            </a:r>
            <a:r>
              <a:rPr lang="zh-CN" altLang="en-US">
                <a:ea typeface="宋体" charset="0"/>
              </a:rPr>
              <a:t>、提供报警人信息，</a:t>
            </a:r>
            <a:r>
              <a:rPr lang="zh-CN" altLang="en-US"/>
              <a:t>报警人的电话在消防人员到来前要确保畅通，随时联系，争取时间。</a:t>
            </a:r>
          </a:p>
          <a:p>
            <a:pPr marL="635" indent="0">
              <a:buNone/>
            </a:pPr>
            <a:r>
              <a:rPr lang="en-US" altLang="zh-CN">
                <a:ea typeface="宋体" charset="0"/>
              </a:rPr>
              <a:t>5</a:t>
            </a:r>
            <a:r>
              <a:rPr lang="zh-CN" altLang="en-US">
                <a:ea typeface="宋体" charset="0"/>
              </a:rPr>
              <a:t>、如果允许，</a:t>
            </a:r>
            <a:r>
              <a:rPr lang="zh-CN" altLang="en-US"/>
              <a:t>报警后须有人到路口等候消防车，以便明确指引路线，及时准确到达现场。</a:t>
            </a:r>
          </a:p>
          <a:p>
            <a:pPr marL="635" indent="0">
              <a:buNone/>
            </a:pPr>
            <a:r>
              <a:rPr lang="zh-CN" altLang="en-US">
                <a:sym typeface="+mn-ea"/>
              </a:rPr>
              <a:t>注意：</a:t>
            </a:r>
            <a:r>
              <a:rPr lang="en-US" altLang="zh-CN">
                <a:ea typeface="宋体" charset="0"/>
              </a:rPr>
              <a:t>1</a:t>
            </a:r>
            <a:r>
              <a:rPr lang="zh-CN" altLang="en-US">
                <a:ea typeface="宋体" charset="0"/>
              </a:rPr>
              <a:t>、对方必要采集的信息结束前，不要急于关断电话，</a:t>
            </a:r>
            <a:r>
              <a:rPr lang="zh-CN" altLang="en-US">
                <a:sym typeface="+mn-ea"/>
              </a:rPr>
              <a:t>一定要等对方挂断后方可挂断。</a:t>
            </a:r>
            <a:r>
              <a:rPr lang="en-US" altLang="zh-CN">
                <a:sym typeface="+mn-ea"/>
              </a:rPr>
              <a:t>2</a:t>
            </a:r>
            <a:r>
              <a:rPr lang="zh-CN" altLang="en-US">
                <a:ea typeface="宋体" charset="0"/>
                <a:sym typeface="+mn-ea"/>
              </a:rPr>
              <a:t>、</a:t>
            </a:r>
            <a:r>
              <a:rPr lang="zh-CN" altLang="en-US">
                <a:sym typeface="+mn-ea"/>
              </a:rPr>
              <a:t>打电话报警一定要想法先让自己冷静镇定，以免慌慌张张，说话前言不搭后语，延长时间。</a:t>
            </a:r>
            <a:endParaRPr lang="zh-CN" altLang="en-US"/>
          </a:p>
          <a:p>
            <a:endParaRPr lang="zh-CN" altLang="en-US"/>
          </a:p>
        </p:txBody>
      </p:sp>
      <p:pic>
        <p:nvPicPr>
          <p:cNvPr id="6" name="图片 5"/>
          <p:cNvPicPr>
            <a:picLocks noChangeAspect="1"/>
          </p:cNvPicPr>
          <p:nvPr/>
        </p:nvPicPr>
        <p:blipFill>
          <a:blip r:embed="rId2"/>
          <a:stretch>
            <a:fillRect/>
          </a:stretch>
        </p:blipFill>
        <p:spPr>
          <a:xfrm>
            <a:off x="7890510" y="347980"/>
            <a:ext cx="4222115" cy="605345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1514" y="316865"/>
            <a:ext cx="9492366" cy="601663"/>
          </a:xfrm>
        </p:spPr>
        <p:txBody>
          <a:bodyPr/>
          <a:lstStyle/>
          <a:p>
            <a:r>
              <a:rPr lang="zh-CN" altLang="en-US">
                <a:sym typeface="+mn-ea"/>
              </a:rPr>
              <a:t>  如何拨打120求救</a:t>
            </a:r>
          </a:p>
        </p:txBody>
      </p:sp>
      <p:sp>
        <p:nvSpPr>
          <p:cNvPr id="3" name="内容占位符 2"/>
          <p:cNvSpPr>
            <a:spLocks noGrp="1"/>
          </p:cNvSpPr>
          <p:nvPr>
            <p:ph idx="1"/>
          </p:nvPr>
        </p:nvSpPr>
        <p:spPr>
          <a:xfrm>
            <a:off x="796093" y="1113473"/>
            <a:ext cx="10679507" cy="5018087"/>
          </a:xfrm>
        </p:spPr>
        <p:txBody>
          <a:bodyPr/>
          <a:lstStyle/>
          <a:p>
            <a:endParaRPr lang="zh-CN" altLang="en-US"/>
          </a:p>
          <a:p>
            <a:r>
              <a:rPr lang="zh-CN" altLang="en-US">
                <a:sym typeface="+mn-ea"/>
              </a:rPr>
              <a:t>    1.报警人基本信息，现场可随时畅通联系的电话。</a:t>
            </a:r>
          </a:p>
          <a:p>
            <a:r>
              <a:rPr lang="zh-CN" altLang="en-US">
                <a:sym typeface="+mn-ea"/>
              </a:rPr>
              <a:t>    2.意外发生的确切地址,事发现场附近的标志性建筑或容易看到的标志物</a:t>
            </a:r>
            <a:endParaRPr lang="zh-CN" altLang="en-US"/>
          </a:p>
          <a:p>
            <a:r>
              <a:rPr lang="zh-CN" altLang="en-US">
                <a:sym typeface="+mn-ea"/>
              </a:rPr>
              <a:t>    3.意外发生的原因，意外时有什么引起的，如触电、溺水、交通等。</a:t>
            </a:r>
          </a:p>
          <a:p>
            <a:r>
              <a:rPr lang="zh-CN" altLang="en-US">
                <a:sym typeface="+mn-ea"/>
              </a:rPr>
              <a:t>    4.伤害的严重程度及伤病人的人数，病人目前最危险的情况，如是否需要输血等。</a:t>
            </a:r>
          </a:p>
          <a:p>
            <a:r>
              <a:rPr lang="zh-CN" altLang="en-US">
                <a:sym typeface="+mn-ea"/>
              </a:rPr>
              <a:t>    5.现场所采取的救护措施。</a:t>
            </a:r>
            <a:endParaRPr lang="en-US" altLang="zh-CN">
              <a:sym typeface="+mn-ea"/>
            </a:endParaRPr>
          </a:p>
          <a:p>
            <a:r>
              <a:rPr lang="zh-CN" altLang="en-US">
                <a:sym typeface="+mn-ea"/>
              </a:rPr>
              <a:t>    6.拨打急救</a:t>
            </a:r>
            <a:r>
              <a:rPr lang="en-US" altLang="zh-CN">
                <a:sym typeface="+mn-ea"/>
              </a:rPr>
              <a:t>15-20</a:t>
            </a:r>
            <a:r>
              <a:rPr lang="zh-CN" altLang="en-US">
                <a:sym typeface="+mn-ea"/>
              </a:rPr>
              <a:t>分钟后，救护车仍未到达，可以再次打电话询问、引导。</a:t>
            </a:r>
          </a:p>
          <a:p>
            <a:r>
              <a:rPr lang="zh-CN" altLang="en-US">
                <a:sym typeface="+mn-ea"/>
              </a:rPr>
              <a:t>    </a:t>
            </a:r>
            <a:r>
              <a:rPr lang="en-US" altLang="zh-CN">
                <a:sym typeface="+mn-ea"/>
              </a:rPr>
              <a:t>7.</a:t>
            </a:r>
            <a:r>
              <a:rPr lang="zh-CN" altLang="en-US">
                <a:sym typeface="+mn-ea"/>
              </a:rPr>
              <a:t>一定要等对方挂断后方可挂断</a:t>
            </a:r>
            <a:endParaRPr lang="zh-CN" altLang="en-US"/>
          </a:p>
          <a:p>
            <a:endParaRPr lang="zh-CN" altLang="en-US"/>
          </a:p>
          <a:p>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00353"/>
          <p:cNvSpPr>
            <a:spLocks noGrp="1"/>
          </p:cNvSpPr>
          <p:nvPr>
            <p:ph type="title"/>
          </p:nvPr>
        </p:nvSpPr>
        <p:spPr>
          <a:xfrm>
            <a:off x="1992313" y="260350"/>
            <a:ext cx="8224837" cy="576263"/>
          </a:xfrm>
        </p:spPr>
        <p:txBody>
          <a:bodyPr anchor="ctr"/>
          <a:lstStyle/>
          <a:p>
            <a:r>
              <a:rPr lang="zh-CN" altLang="en-US" sz="2400" dirty="0">
                <a:solidFill>
                  <a:srgbClr val="FF0000"/>
                </a:solidFill>
              </a:rPr>
              <a:t>火灾的自救与逃生</a:t>
            </a:r>
          </a:p>
        </p:txBody>
      </p:sp>
      <p:sp>
        <p:nvSpPr>
          <p:cNvPr id="51202" name="文本占位符 100354"/>
          <p:cNvSpPr>
            <a:spLocks noGrp="1"/>
          </p:cNvSpPr>
          <p:nvPr>
            <p:ph idx="1"/>
          </p:nvPr>
        </p:nvSpPr>
        <p:spPr>
          <a:xfrm>
            <a:off x="1992313" y="1125538"/>
            <a:ext cx="8221662" cy="4895850"/>
          </a:xfrm>
        </p:spPr>
        <p:txBody>
          <a:bodyPr anchor="t"/>
          <a:lstStyle/>
          <a:p>
            <a:pPr marL="1905" indent="-344805">
              <a:buNone/>
            </a:pPr>
            <a:endParaRPr/>
          </a:p>
        </p:txBody>
      </p:sp>
      <p:pic>
        <p:nvPicPr>
          <p:cNvPr id="51203" name="图片 100355"/>
          <p:cNvPicPr>
            <a:picLocks noChangeAspect="1"/>
          </p:cNvPicPr>
          <p:nvPr/>
        </p:nvPicPr>
        <p:blipFill>
          <a:blip r:embed="rId2"/>
          <a:srcRect/>
          <a:stretch>
            <a:fillRect/>
          </a:stretch>
        </p:blipFill>
        <p:spPr>
          <a:xfrm>
            <a:off x="2136775" y="1317625"/>
            <a:ext cx="2314575" cy="5105400"/>
          </a:xfrm>
          <a:prstGeom prst="rect">
            <a:avLst/>
          </a:prstGeom>
          <a:noFill/>
          <a:ln w="9525">
            <a:noFill/>
            <a:miter/>
          </a:ln>
        </p:spPr>
      </p:pic>
      <p:pic>
        <p:nvPicPr>
          <p:cNvPr id="51204" name="图片 100356"/>
          <p:cNvPicPr>
            <a:picLocks noChangeAspect="1"/>
          </p:cNvPicPr>
          <p:nvPr/>
        </p:nvPicPr>
        <p:blipFill>
          <a:blip r:embed="rId3"/>
          <a:srcRect/>
          <a:stretch>
            <a:fillRect/>
          </a:stretch>
        </p:blipFill>
        <p:spPr>
          <a:xfrm>
            <a:off x="6026150" y="358775"/>
            <a:ext cx="4175125" cy="6465888"/>
          </a:xfrm>
          <a:prstGeom prst="rect">
            <a:avLst/>
          </a:prstGeom>
          <a:noFill/>
          <a:ln w="9525">
            <a:noFill/>
            <a:miter/>
          </a:ln>
        </p:spPr>
      </p:pic>
      <p:sp>
        <p:nvSpPr>
          <p:cNvPr id="51205" name="灯片编号占位符 4"/>
          <p:cNvSpPr txBox="1">
            <a:spLocks noGrp="1"/>
          </p:cNvSpPr>
          <p:nvPr/>
        </p:nvSpPr>
        <p:spPr>
          <a:xfrm>
            <a:off x="9753600"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Arial" charset="0"/>
                <a:ea typeface="宋体" charset="-122"/>
              </a:rPr>
              <a:pPr lvl="0" algn="r"/>
              <a:t>46</a:t>
            </a:fld>
            <a:endParaRPr lang="en-US" altLang="x-none" sz="1200" dirty="0">
              <a:solidFill>
                <a:srgbClr val="0C61AE"/>
              </a:solidFill>
              <a:latin typeface="Arial" charset="0"/>
              <a:ea typeface="宋体"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4450" name="表格 104449"/>
          <p:cNvGraphicFramePr/>
          <p:nvPr/>
        </p:nvGraphicFramePr>
        <p:xfrm>
          <a:off x="3048000" y="3325813"/>
          <a:ext cx="6096000" cy="2744470"/>
        </p:xfrm>
        <a:graphic>
          <a:graphicData uri="http://schemas.openxmlformats.org/drawingml/2006/table">
            <a:tbl>
              <a:tblPr/>
              <a:tblGrid>
                <a:gridCol w="6096000"/>
              </a:tblGrid>
              <a:tr h="2744470">
                <a:tc>
                  <a:txBody>
                    <a:bodyPr/>
                    <a:lstStyle>
                      <a:lvl1pPr marL="266700" lvl="0" indent="-266700" algn="l" defTabSz="514350" eaLnBrk="1" fontAlgn="base" latinLnBrk="0" hangingPunct="1">
                        <a:lnSpc>
                          <a:spcPct val="90000"/>
                        </a:lnSpc>
                        <a:spcBef>
                          <a:spcPts val="1015"/>
                        </a:spcBef>
                        <a:spcAft>
                          <a:spcPct val="0"/>
                        </a:spcAft>
                        <a:buClr>
                          <a:schemeClr val="accent1"/>
                        </a:buClr>
                        <a:buSzPct val="70000"/>
                        <a:buFont typeface="Webdings" pitchFamily="2" charset="2"/>
                        <a:buChar char=""/>
                        <a:defRPr sz="2000" b="0" i="0" u="none" kern="1200" baseline="0">
                          <a:solidFill>
                            <a:schemeClr val="accent2"/>
                          </a:solidFill>
                          <a:latin typeface="Times New Roman" pitchFamily="18" charset="0"/>
                          <a:ea typeface="幼圆" pitchFamily="49" charset="-122"/>
                        </a:defRPr>
                      </a:lvl1pPr>
                      <a:lvl2pPr lvl="1">
                        <a:lnSpc>
                          <a:spcPct val="130000"/>
                        </a:lnSpc>
                        <a:spcBef>
                          <a:spcPct val="0"/>
                        </a:spcBef>
                        <a:buFont typeface="Calibri" pitchFamily="34" charset="0"/>
                        <a:defRPr sz="1400" kern="1200">
                          <a:solidFill>
                            <a:schemeClr val="tx1"/>
                          </a:solidFill>
                        </a:defRPr>
                      </a:lvl2pPr>
                      <a:lvl3pPr marL="643255" lvl="2" indent="-128905">
                        <a:lnSpc>
                          <a:spcPct val="90000"/>
                        </a:lnSpc>
                        <a:spcBef>
                          <a:spcPts val="275"/>
                        </a:spcBef>
                        <a:defRPr sz="1000" kern="1200">
                          <a:solidFill>
                            <a:srgbClr val="7F7F7F"/>
                          </a:solidFill>
                        </a:defRPr>
                      </a:lvl3pPr>
                      <a:lvl4pPr marL="900430" lvl="3" indent="-128905">
                        <a:defRPr sz="900" kern="1200"/>
                      </a:lvl4pPr>
                      <a:lvl5pPr marL="1157605" lvl="4" indent="-128905">
                        <a:defRPr sz="900" kern="1200"/>
                      </a:lvl5pPr>
                    </a:lstStyle>
                    <a:p>
                      <a:pPr marL="0" lvl="0" indent="0" algn="ctr" eaLnBrk="1" hangingPunct="1">
                        <a:spcBef>
                          <a:spcPct val="0"/>
                        </a:spcBef>
                        <a:buNone/>
                      </a:pPr>
                      <a:endParaRPr lang="en-US" altLang="x-none" sz="900" dirty="0">
                        <a:latin typeface="宋体" charset="-122"/>
                      </a:endParaRPr>
                    </a:p>
                  </a:txBody>
                  <a:tcPr marL="9525" marR="9525" marT="9525" marB="9525" anchor="ctr">
                    <a:lnL>
                      <a:noFill/>
                    </a:lnL>
                    <a:lnR>
                      <a:noFill/>
                    </a:lnR>
                    <a:lnT>
                      <a:noFill/>
                    </a:lnT>
                    <a:lnB>
                      <a:noFill/>
                    </a:lnB>
                    <a:lnTlToBr>
                      <a:noFill/>
                    </a:lnTlToBr>
                    <a:lnBlToTr>
                      <a:noFill/>
                    </a:lnBlToTr>
                    <a:noFill/>
                  </a:tcPr>
                </a:tc>
              </a:tr>
            </a:tbl>
          </a:graphicData>
        </a:graphic>
      </p:graphicFrame>
      <p:pic>
        <p:nvPicPr>
          <p:cNvPr id="104452" name="Picture 1" descr="火灾逃生您知咋结绳自救吗"/>
          <p:cNvPicPr>
            <a:picLocks noChangeAspect="1"/>
          </p:cNvPicPr>
          <p:nvPr/>
        </p:nvPicPr>
        <p:blipFill>
          <a:blip r:embed="rId2" r:link="rId3"/>
          <a:srcRect/>
          <a:stretch>
            <a:fillRect/>
          </a:stretch>
        </p:blipFill>
        <p:spPr>
          <a:xfrm>
            <a:off x="3050540" y="356870"/>
            <a:ext cx="8905240" cy="6005830"/>
          </a:xfrm>
          <a:prstGeom prst="rect">
            <a:avLst/>
          </a:prstGeom>
          <a:noFill/>
          <a:ln w="9525">
            <a:noFill/>
            <a:miter/>
          </a:ln>
        </p:spPr>
      </p:pic>
      <p:sp>
        <p:nvSpPr>
          <p:cNvPr id="104453" name="Rectangle 2"/>
          <p:cNvSpPr/>
          <p:nvPr/>
        </p:nvSpPr>
        <p:spPr>
          <a:xfrm>
            <a:off x="1524000" y="-409892"/>
            <a:ext cx="309880" cy="822960"/>
          </a:xfrm>
          <a:prstGeom prst="rect">
            <a:avLst/>
          </a:prstGeom>
          <a:noFill/>
          <a:ln w="9525">
            <a:noFill/>
            <a:miter/>
          </a:ln>
        </p:spPr>
        <p:txBody>
          <a:bodyPr wrap="none" anchor="ctr">
            <a:spAutoFit/>
          </a:bodyPr>
          <a:lstStyle/>
          <a:p>
            <a:pPr lvl="0"/>
            <a:r>
              <a:rPr lang="zh-CN" altLang="en-US" sz="1000" dirty="0">
                <a:latin typeface="Arial" charset="0"/>
                <a:ea typeface="宋体" charset="-122"/>
              </a:rPr>
              <a:t/>
            </a:r>
            <a:br>
              <a:rPr lang="zh-CN" altLang="en-US" sz="1000" dirty="0">
                <a:latin typeface="Arial" charset="0"/>
                <a:ea typeface="宋体" charset="-122"/>
              </a:rPr>
            </a:br>
            <a:r>
              <a:rPr lang="zh-CN" altLang="en-US" sz="1000" dirty="0">
                <a:latin typeface="Arial" charset="0"/>
                <a:ea typeface="宋体" charset="-122"/>
              </a:rPr>
              <a:t/>
            </a:r>
            <a:br>
              <a:rPr lang="zh-CN" altLang="en-US" sz="1000" dirty="0">
                <a:latin typeface="Arial" charset="0"/>
                <a:ea typeface="宋体" charset="-122"/>
              </a:rPr>
            </a:br>
            <a:r>
              <a:rPr lang="zh-CN" altLang="en-US" sz="1000" dirty="0">
                <a:latin typeface="Arial" charset="0"/>
                <a:ea typeface="宋体" charset="-122"/>
              </a:rPr>
              <a:t/>
            </a:r>
            <a:br>
              <a:rPr lang="zh-CN" altLang="en-US" sz="1000" dirty="0">
                <a:latin typeface="Arial" charset="0"/>
                <a:ea typeface="宋体" charset="-122"/>
              </a:rPr>
            </a:br>
            <a:endParaRPr lang="zh-CN" altLang="en-US" dirty="0">
              <a:latin typeface="Arial" charset="0"/>
              <a:ea typeface="宋体" charset="-122"/>
            </a:endParaRPr>
          </a:p>
        </p:txBody>
      </p:sp>
      <p:sp>
        <p:nvSpPr>
          <p:cNvPr id="104454" name="标题 6"/>
          <p:cNvSpPr>
            <a:spLocks noGrp="1"/>
          </p:cNvSpPr>
          <p:nvPr>
            <p:ph type="title"/>
          </p:nvPr>
        </p:nvSpPr>
        <p:spPr>
          <a:xfrm>
            <a:off x="1018540" y="963295"/>
            <a:ext cx="1734185" cy="5170805"/>
          </a:xfrm>
        </p:spPr>
        <p:txBody>
          <a:bodyPr vert="horz" wrap="square" anchor="ctr"/>
          <a:lstStyle/>
          <a:p>
            <a:pPr lvl="0"/>
            <a:r>
              <a:rPr lang="zh-CN" altLang="en-US" sz="1600" b="1" dirty="0">
                <a:latin typeface="Arial" charset="0"/>
                <a:ea typeface="宋体" charset="-122"/>
              </a:rPr>
              <a:t>　目前最常用的结绳法一共有</a:t>
            </a:r>
            <a:r>
              <a:rPr lang="en-US" altLang="x-none" sz="1600" b="1" dirty="0">
                <a:latin typeface="Arial" charset="0"/>
                <a:ea typeface="宋体" charset="-122"/>
              </a:rPr>
              <a:t>5</a:t>
            </a:r>
            <a:r>
              <a:rPr lang="zh-CN" altLang="en-US" sz="1600" b="1" dirty="0">
                <a:latin typeface="Arial" charset="0"/>
                <a:ea typeface="宋体" charset="-122"/>
              </a:rPr>
              <a:t>种，分别是</a:t>
            </a:r>
            <a:r>
              <a:rPr lang="zh-CN" altLang="en-US" sz="1600" b="1" dirty="0">
                <a:solidFill>
                  <a:srgbClr val="FF0000"/>
                </a:solidFill>
                <a:latin typeface="Arial" charset="0"/>
                <a:ea typeface="宋体" charset="-122"/>
              </a:rPr>
              <a:t>称人结、八字结、双套结、接绳结、半扣结。</a:t>
            </a:r>
            <a:r>
              <a:rPr lang="zh-CN" altLang="en-US" sz="1600" b="1" dirty="0">
                <a:latin typeface="Arial" charset="0"/>
                <a:ea typeface="宋体" charset="-122"/>
              </a:rPr>
              <a:t>其中，称人结被称为绳结之王，以是在世界上最受欢迎的结绳法而广为人知。它的系法是在绳索中间打一个绳环，将绳头穿过绳环中间，绕过主绳，然后再次穿过绳环，将打结处拉近便完成，随后使绳索的末端留下足够的长度，将绳头在部分绳环上绕一圈，然后穿过绳环，将打结处拉紧并系好即宣告完成。</a:t>
            </a:r>
            <a:r>
              <a:rPr lang="zh-CN" altLang="en-US" sz="1200" dirty="0">
                <a:latin typeface="Arial" charset="0"/>
                <a:ea typeface="宋体" charset="-122"/>
              </a:rPr>
              <a:t/>
            </a:r>
            <a:br>
              <a:rPr lang="zh-CN" altLang="en-US" sz="1200" dirty="0">
                <a:latin typeface="Arial" charset="0"/>
                <a:ea typeface="宋体" charset="-122"/>
              </a:rPr>
            </a:br>
            <a:endParaRPr lang="zh-CN" altLang="en-US" sz="1200" dirty="0"/>
          </a:p>
        </p:txBody>
      </p:sp>
    </p:spTree>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文本框 9218"/>
          <p:cNvSpPr txBox="1"/>
          <p:nvPr/>
        </p:nvSpPr>
        <p:spPr>
          <a:xfrm>
            <a:off x="1287780" y="1562100"/>
            <a:ext cx="10441940" cy="3017520"/>
          </a:xfrm>
          <a:prstGeom prst="rect">
            <a:avLst/>
          </a:prstGeom>
          <a:noFill/>
          <a:ln w="9525">
            <a:noFill/>
            <a:miter/>
          </a:ln>
        </p:spPr>
        <p:txBody>
          <a:bodyPr wrap="square">
            <a:spAutoFit/>
          </a:bodyPr>
          <a:lstStyle/>
          <a:p>
            <a:pPr lvl="0" algn="l" eaLnBrk="1" latinLnBrk="0" hangingPunct="1"/>
            <a:r>
              <a:rPr lang="zh-CN" altLang="en-US" sz="2400" dirty="0">
                <a:solidFill>
                  <a:srgbClr val="0000FF"/>
                </a:solidFill>
                <a:latin typeface="宋体-PUA" charset="-122"/>
                <a:ea typeface="宋体-PUA" charset="-122"/>
              </a:rPr>
              <a:t>拥挤与踩踏，是一种极其原始的伤害事故。每年东非大迁徙的过程中都有很多食草动物死于同类的蹄踩之下。人类是天性爱群居的动物，好奇、从众，人群就像磁铁一样对个人有着强大的吸引力。当人群大量聚集时，就会存在拥挤、踩踏的危险。一旦诱因出现，原本有序移动的人群可能会瞬间崩溃。拥挤与踩踏一触即发。 拥挤的人群有多大的力量？当一个人被挤到一个不可压缩的物体上，比如一面砖墙、地面或者一群倒下的人身上，背后只需七、八个人的推挤，产生的压力就可以达到1吨以上。在这种情况下，医护人员无法及时抵达现场，自救是一种必须。</a:t>
            </a:r>
          </a:p>
        </p:txBody>
      </p:sp>
      <p:sp>
        <p:nvSpPr>
          <p:cNvPr id="20" name="文本框 19"/>
          <p:cNvSpPr txBox="1"/>
          <p:nvPr/>
        </p:nvSpPr>
        <p:spPr>
          <a:xfrm>
            <a:off x="1386840" y="225425"/>
            <a:ext cx="3355975" cy="753110"/>
          </a:xfrm>
          <a:prstGeom prst="rect">
            <a:avLst/>
          </a:prstGeom>
          <a:noFill/>
        </p:spPr>
        <p:txBody>
          <a:bodyPr anchor="ctr"/>
          <a:lstStyle/>
          <a:p>
            <a:pPr lvl="0" eaLnBrk="1" hangingPunct="1">
              <a:lnSpc>
                <a:spcPct val="90000"/>
              </a:lnSpc>
            </a:pPr>
            <a:r>
              <a:rPr lang="zh-CN" sz="3200" dirty="0">
                <a:solidFill>
                  <a:srgbClr val="D02942"/>
                </a:solidFill>
                <a:latin typeface="华文细黑" pitchFamily="2" charset="-122"/>
                <a:ea typeface="华文细黑" pitchFamily="2" charset="-122"/>
              </a:rPr>
              <a:t>拥挤与踩踏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p:cTn id="7" dur="15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p:cTn id="8" dur="15000" fill="hold"/>
                                        <p:tgtEl>
                                          <p:spTgt spid="9219">
                                            <p:txEl>
                                              <p:pRg st="0" end="0"/>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solidFill>
                  <a:srgbClr val="7030A0"/>
                </a:solidFill>
                <a:latin typeface="宋体" charset="0"/>
                <a:ea typeface="宋体" charset="0"/>
                <a:sym typeface="+mn-ea"/>
              </a:rPr>
              <a:t>世界各国均发生过严重的拥挤与踩踏事故。</a:t>
            </a:r>
          </a:p>
        </p:txBody>
      </p:sp>
      <p:sp>
        <p:nvSpPr>
          <p:cNvPr id="3" name="内容占位符 2"/>
          <p:cNvSpPr>
            <a:spLocks noGrp="1"/>
          </p:cNvSpPr>
          <p:nvPr>
            <p:ph idx="1"/>
          </p:nvPr>
        </p:nvSpPr>
        <p:spPr>
          <a:xfrm>
            <a:off x="806253" y="1143953"/>
            <a:ext cx="10679507" cy="5018087"/>
          </a:xfrm>
        </p:spPr>
        <p:txBody>
          <a:bodyPr/>
          <a:lstStyle/>
          <a:p>
            <a:pPr marL="635" indent="0">
              <a:lnSpc>
                <a:spcPct val="80000"/>
              </a:lnSpc>
              <a:buNone/>
            </a:pPr>
            <a:r>
              <a:rPr lang="zh-CN" altLang="en-US" b="1">
                <a:solidFill>
                  <a:srgbClr val="7030A0"/>
                </a:solidFill>
                <a:latin typeface="宋体" charset="0"/>
                <a:ea typeface="宋体" charset="0"/>
                <a:sym typeface="+mn-ea"/>
              </a:rPr>
              <a:t> </a:t>
            </a:r>
          </a:p>
          <a:p>
            <a:pPr>
              <a:lnSpc>
                <a:spcPct val="80000"/>
              </a:lnSpc>
            </a:pPr>
            <a:r>
              <a:rPr lang="zh-CN" altLang="en-US" b="1">
                <a:solidFill>
                  <a:srgbClr val="7030A0"/>
                </a:solidFill>
                <a:latin typeface="宋体" charset="0"/>
                <a:ea typeface="宋体" charset="0"/>
                <a:sym typeface="+mn-ea"/>
              </a:rPr>
              <a:t>最有影响力的因拥挤致死事件之一</a:t>
            </a:r>
            <a:r>
              <a:rPr lang="en-US" altLang="zh-CN" b="1">
                <a:solidFill>
                  <a:srgbClr val="7030A0"/>
                </a:solidFill>
                <a:latin typeface="宋体" charset="0"/>
                <a:ea typeface="宋体" charset="0"/>
                <a:sym typeface="+mn-ea"/>
              </a:rPr>
              <a:t>——1989</a:t>
            </a:r>
            <a:r>
              <a:rPr lang="zh-CN" altLang="en-US" b="1">
                <a:solidFill>
                  <a:srgbClr val="7030A0"/>
                </a:solidFill>
                <a:latin typeface="宋体" charset="0"/>
                <a:ea typeface="宋体" charset="0"/>
                <a:sym typeface="+mn-ea"/>
              </a:rPr>
              <a:t>年</a:t>
            </a:r>
            <a:r>
              <a:rPr lang="en-US" altLang="zh-CN" b="1">
                <a:solidFill>
                  <a:srgbClr val="7030A0"/>
                </a:solidFill>
                <a:latin typeface="宋体" charset="0"/>
                <a:ea typeface="宋体" charset="0"/>
                <a:sym typeface="+mn-ea"/>
              </a:rPr>
              <a:t>4</a:t>
            </a:r>
            <a:r>
              <a:rPr lang="zh-CN" altLang="en-US" b="1">
                <a:solidFill>
                  <a:srgbClr val="7030A0"/>
                </a:solidFill>
                <a:latin typeface="宋体" charset="0"/>
                <a:ea typeface="宋体" charset="0"/>
                <a:sym typeface="+mn-ea"/>
              </a:rPr>
              <a:t>月</a:t>
            </a:r>
            <a:r>
              <a:rPr lang="en-US" altLang="zh-CN" b="1">
                <a:solidFill>
                  <a:srgbClr val="7030A0"/>
                </a:solidFill>
                <a:latin typeface="宋体" charset="0"/>
                <a:ea typeface="宋体" charset="0"/>
                <a:sym typeface="+mn-ea"/>
              </a:rPr>
              <a:t>15</a:t>
            </a:r>
            <a:r>
              <a:rPr lang="zh-CN" altLang="en-US" b="1">
                <a:solidFill>
                  <a:srgbClr val="7030A0"/>
                </a:solidFill>
                <a:latin typeface="宋体" charset="0"/>
                <a:ea typeface="宋体" charset="0"/>
                <a:sym typeface="+mn-ea"/>
              </a:rPr>
              <a:t>日的英国希尔斯堡球场惨案，</a:t>
            </a:r>
            <a:r>
              <a:rPr lang="en-US" altLang="zh-CN" b="1">
                <a:solidFill>
                  <a:srgbClr val="7030A0"/>
                </a:solidFill>
                <a:latin typeface="宋体" charset="0"/>
                <a:ea typeface="宋体" charset="0"/>
                <a:sym typeface="+mn-ea"/>
              </a:rPr>
              <a:t>96</a:t>
            </a:r>
            <a:r>
              <a:rPr lang="zh-CN" altLang="en-US" b="1">
                <a:solidFill>
                  <a:srgbClr val="7030A0"/>
                </a:solidFill>
                <a:latin typeface="宋体" charset="0"/>
                <a:ea typeface="宋体" charset="0"/>
                <a:sym typeface="+mn-ea"/>
              </a:rPr>
              <a:t>人被活活挤死。 </a:t>
            </a:r>
          </a:p>
          <a:p>
            <a:pPr>
              <a:lnSpc>
                <a:spcPct val="80000"/>
              </a:lnSpc>
            </a:pPr>
            <a:r>
              <a:rPr lang="zh-CN" altLang="en-US" b="1">
                <a:solidFill>
                  <a:srgbClr val="7030A0"/>
                </a:solidFill>
                <a:latin typeface="宋体" charset="0"/>
                <a:ea typeface="宋体" charset="0"/>
                <a:sym typeface="+mn-ea"/>
              </a:rPr>
              <a:t>有记载死亡千人的拥挤与踩踏事故包括：</a:t>
            </a:r>
          </a:p>
          <a:p>
            <a:pPr marL="635" indent="0">
              <a:lnSpc>
                <a:spcPct val="80000"/>
              </a:lnSpc>
              <a:buNone/>
            </a:pPr>
            <a:r>
              <a:rPr lang="zh-CN" altLang="en-US" b="1">
                <a:solidFill>
                  <a:srgbClr val="7030A0"/>
                </a:solidFill>
                <a:latin typeface="宋体" charset="0"/>
                <a:ea typeface="宋体" charset="0"/>
                <a:sym typeface="+mn-ea"/>
              </a:rPr>
              <a:t>       </a:t>
            </a:r>
            <a:r>
              <a:rPr lang="en-US" altLang="zh-CN" b="1">
                <a:solidFill>
                  <a:srgbClr val="7030A0"/>
                </a:solidFill>
                <a:latin typeface="宋体" charset="0"/>
                <a:ea typeface="宋体" charset="0"/>
                <a:sym typeface="+mn-ea"/>
              </a:rPr>
              <a:t>1941</a:t>
            </a:r>
            <a:r>
              <a:rPr lang="zh-CN" altLang="en-US" b="1">
                <a:solidFill>
                  <a:srgbClr val="7030A0"/>
                </a:solidFill>
                <a:latin typeface="宋体" charset="0"/>
                <a:ea typeface="宋体" charset="0"/>
                <a:sym typeface="+mn-ea"/>
              </a:rPr>
              <a:t>年</a:t>
            </a:r>
            <a:r>
              <a:rPr lang="en-US" altLang="zh-CN" b="1">
                <a:solidFill>
                  <a:srgbClr val="7030A0"/>
                </a:solidFill>
                <a:latin typeface="宋体" charset="0"/>
                <a:ea typeface="宋体" charset="0"/>
                <a:sym typeface="+mn-ea"/>
              </a:rPr>
              <a:t>6</a:t>
            </a:r>
            <a:r>
              <a:rPr lang="zh-CN" altLang="en-US" b="1">
                <a:solidFill>
                  <a:srgbClr val="7030A0"/>
                </a:solidFill>
                <a:latin typeface="宋体" charset="0"/>
                <a:ea typeface="宋体" charset="0"/>
                <a:sym typeface="+mn-ea"/>
              </a:rPr>
              <a:t>月</a:t>
            </a:r>
            <a:r>
              <a:rPr lang="en-US" altLang="zh-CN" b="1">
                <a:solidFill>
                  <a:srgbClr val="7030A0"/>
                </a:solidFill>
                <a:latin typeface="宋体" charset="0"/>
                <a:ea typeface="宋体" charset="0"/>
                <a:sym typeface="+mn-ea"/>
              </a:rPr>
              <a:t>6</a:t>
            </a:r>
            <a:r>
              <a:rPr lang="zh-CN" altLang="en-US" b="1">
                <a:solidFill>
                  <a:srgbClr val="7030A0"/>
                </a:solidFill>
                <a:latin typeface="宋体" charset="0"/>
                <a:ea typeface="宋体" charset="0"/>
                <a:sym typeface="+mn-ea"/>
              </a:rPr>
              <a:t>日由于日军空袭造成恐慌，上千名重庆市民在涌入防空洞时因踩踏丧生。</a:t>
            </a:r>
          </a:p>
          <a:p>
            <a:pPr marL="635" indent="0">
              <a:lnSpc>
                <a:spcPct val="80000"/>
              </a:lnSpc>
              <a:buNone/>
            </a:pPr>
            <a:r>
              <a:rPr lang="zh-CN" altLang="en-US" b="1">
                <a:solidFill>
                  <a:srgbClr val="7030A0"/>
                </a:solidFill>
                <a:latin typeface="宋体" charset="0"/>
                <a:ea typeface="宋体" charset="0"/>
                <a:sym typeface="+mn-ea"/>
              </a:rPr>
              <a:t>       </a:t>
            </a:r>
            <a:r>
              <a:rPr lang="en-US" altLang="zh-CN" b="1">
                <a:solidFill>
                  <a:srgbClr val="7030A0"/>
                </a:solidFill>
                <a:latin typeface="宋体" charset="0"/>
                <a:ea typeface="宋体" charset="0"/>
                <a:sym typeface="+mn-ea"/>
              </a:rPr>
              <a:t>1990</a:t>
            </a:r>
            <a:r>
              <a:rPr lang="zh-CN" altLang="en-US" b="1">
                <a:solidFill>
                  <a:srgbClr val="7030A0"/>
                </a:solidFill>
                <a:latin typeface="宋体" charset="0"/>
                <a:ea typeface="宋体" charset="0"/>
                <a:sym typeface="+mn-ea"/>
              </a:rPr>
              <a:t>年</a:t>
            </a:r>
            <a:r>
              <a:rPr lang="en-US" altLang="zh-CN" b="1">
                <a:solidFill>
                  <a:srgbClr val="7030A0"/>
                </a:solidFill>
                <a:latin typeface="宋体" charset="0"/>
                <a:ea typeface="宋体" charset="0"/>
                <a:sym typeface="+mn-ea"/>
              </a:rPr>
              <a:t>7</a:t>
            </a:r>
            <a:r>
              <a:rPr lang="zh-CN" altLang="en-US" b="1">
                <a:solidFill>
                  <a:srgbClr val="7030A0"/>
                </a:solidFill>
                <a:latin typeface="宋体" charset="0"/>
                <a:ea typeface="宋体" charset="0"/>
                <a:sym typeface="+mn-ea"/>
              </a:rPr>
              <a:t>月</a:t>
            </a:r>
            <a:r>
              <a:rPr lang="en-US" altLang="zh-CN" b="1">
                <a:solidFill>
                  <a:srgbClr val="7030A0"/>
                </a:solidFill>
                <a:latin typeface="宋体" charset="0"/>
                <a:ea typeface="宋体" charset="0"/>
                <a:sym typeface="+mn-ea"/>
              </a:rPr>
              <a:t>2</a:t>
            </a:r>
            <a:r>
              <a:rPr lang="zh-CN" altLang="en-US" b="1">
                <a:solidFill>
                  <a:srgbClr val="7030A0"/>
                </a:solidFill>
                <a:latin typeface="宋体" charset="0"/>
                <a:ea typeface="宋体" charset="0"/>
                <a:sym typeface="+mn-ea"/>
              </a:rPr>
              <a:t>日，沙特阿拉伯麦加，朝圣人群在通过一个地下通道时发生踩踏，</a:t>
            </a:r>
            <a:r>
              <a:rPr lang="en-US" altLang="zh-CN" b="1">
                <a:solidFill>
                  <a:srgbClr val="7030A0"/>
                </a:solidFill>
                <a:latin typeface="宋体" charset="0"/>
                <a:ea typeface="宋体" charset="0"/>
                <a:sym typeface="+mn-ea"/>
              </a:rPr>
              <a:t>1462</a:t>
            </a:r>
            <a:r>
              <a:rPr lang="zh-CN" altLang="en-US" b="1">
                <a:solidFill>
                  <a:srgbClr val="7030A0"/>
                </a:solidFill>
                <a:latin typeface="宋体" charset="0"/>
                <a:ea typeface="宋体" charset="0"/>
                <a:sym typeface="+mn-ea"/>
              </a:rPr>
              <a:t>人丧生。</a:t>
            </a:r>
          </a:p>
          <a:p>
            <a:pPr marL="635" indent="0">
              <a:lnSpc>
                <a:spcPct val="80000"/>
              </a:lnSpc>
              <a:buNone/>
            </a:pPr>
            <a:r>
              <a:rPr lang="zh-CN" altLang="en-US" b="1">
                <a:solidFill>
                  <a:srgbClr val="7030A0"/>
                </a:solidFill>
                <a:latin typeface="宋体" charset="0"/>
                <a:ea typeface="宋体" charset="0"/>
                <a:sym typeface="+mn-ea"/>
              </a:rPr>
              <a:t>       </a:t>
            </a:r>
            <a:r>
              <a:rPr lang="en-US" altLang="zh-CN" b="1">
                <a:solidFill>
                  <a:srgbClr val="7030A0"/>
                </a:solidFill>
                <a:latin typeface="宋体" charset="0"/>
                <a:ea typeface="宋体" charset="0"/>
                <a:sym typeface="+mn-ea"/>
              </a:rPr>
              <a:t>2005</a:t>
            </a:r>
            <a:r>
              <a:rPr lang="zh-CN" altLang="en-US" b="1">
                <a:solidFill>
                  <a:srgbClr val="7030A0"/>
                </a:solidFill>
                <a:latin typeface="宋体" charset="0"/>
                <a:ea typeface="宋体" charset="0"/>
                <a:sym typeface="+mn-ea"/>
              </a:rPr>
              <a:t>年</a:t>
            </a:r>
            <a:r>
              <a:rPr lang="en-US" altLang="zh-CN" b="1">
                <a:solidFill>
                  <a:srgbClr val="7030A0"/>
                </a:solidFill>
                <a:latin typeface="宋体" charset="0"/>
                <a:ea typeface="宋体" charset="0"/>
                <a:sym typeface="+mn-ea"/>
              </a:rPr>
              <a:t>8</a:t>
            </a:r>
            <a:r>
              <a:rPr lang="zh-CN" altLang="en-US" b="1">
                <a:solidFill>
                  <a:srgbClr val="7030A0"/>
                </a:solidFill>
                <a:latin typeface="宋体" charset="0"/>
                <a:ea typeface="宋体" charset="0"/>
                <a:sym typeface="+mn-ea"/>
              </a:rPr>
              <a:t>月</a:t>
            </a:r>
            <a:r>
              <a:rPr lang="en-US" altLang="zh-CN" b="1">
                <a:solidFill>
                  <a:srgbClr val="7030A0"/>
                </a:solidFill>
                <a:latin typeface="宋体" charset="0"/>
                <a:ea typeface="宋体" charset="0"/>
                <a:sym typeface="+mn-ea"/>
              </a:rPr>
              <a:t>31</a:t>
            </a:r>
            <a:r>
              <a:rPr lang="zh-CN" altLang="en-US" b="1">
                <a:solidFill>
                  <a:srgbClr val="7030A0"/>
                </a:solidFill>
                <a:latin typeface="宋体" charset="0"/>
                <a:ea typeface="宋体" charset="0"/>
                <a:sym typeface="+mn-ea"/>
              </a:rPr>
              <a:t>日，参加宗教活动的人群在通过伊拉克一座大桥时，恐怖袭击的传言导致人群失控，约</a:t>
            </a:r>
            <a:r>
              <a:rPr lang="en-US" altLang="zh-CN" b="1">
                <a:solidFill>
                  <a:srgbClr val="7030A0"/>
                </a:solidFill>
                <a:latin typeface="宋体" charset="0"/>
                <a:ea typeface="宋体" charset="0"/>
                <a:sym typeface="+mn-ea"/>
              </a:rPr>
              <a:t>1000</a:t>
            </a:r>
            <a:r>
              <a:rPr lang="zh-CN" altLang="en-US" b="1">
                <a:solidFill>
                  <a:srgbClr val="7030A0"/>
                </a:solidFill>
                <a:latin typeface="宋体" charset="0"/>
                <a:ea typeface="宋体" charset="0"/>
                <a:sym typeface="+mn-ea"/>
              </a:rPr>
              <a:t>人死亡。</a:t>
            </a:r>
          </a:p>
          <a:p>
            <a:pPr marL="635" indent="0">
              <a:lnSpc>
                <a:spcPct val="80000"/>
              </a:lnSpc>
              <a:buNone/>
            </a:pPr>
            <a:r>
              <a:rPr lang="zh-CN" altLang="en-US" b="1">
                <a:solidFill>
                  <a:srgbClr val="7030A0"/>
                </a:solidFill>
                <a:latin typeface="宋体" charset="0"/>
                <a:ea typeface="宋体" charset="0"/>
                <a:sym typeface="+mn-ea"/>
              </a:rPr>
              <a:t>       2015年9月24日，沙特麦加米纳地区发生朝觐者踩踏事故，该事故已导致769人死亡，934人受伤，外交部证实有4名中国朝觐者在麦加踩踏事件中遇难。</a:t>
            </a:r>
          </a:p>
          <a:p>
            <a:pPr marL="635" indent="0">
              <a:lnSpc>
                <a:spcPct val="80000"/>
              </a:lnSpc>
              <a:buNone/>
            </a:pPr>
            <a:r>
              <a:rPr lang="zh-CN" altLang="en-US">
                <a:sym typeface="+mn-ea"/>
              </a:rPr>
              <a:t>               2003年2月17日，美国芝加哥E2俱乐部，夜店中发生斗殴，保安使用了胡椒喷剂意图制止混乱。刺鼻的气味在拥挤的人群中引发恐慌，进而发生踩踏，21人死亡。</a:t>
            </a:r>
            <a:endParaRPr lang="zh-CN" altLang="en-US"/>
          </a:p>
          <a:p>
            <a:pPr>
              <a:lnSpc>
                <a:spcPct val="80000"/>
              </a:lnSpc>
            </a:pPr>
            <a:endParaRPr lang="zh-CN" altLang="en-US" b="1">
              <a:solidFill>
                <a:srgbClr val="7030A0"/>
              </a:solidFill>
              <a:latin typeface="宋体" charset="0"/>
              <a:ea typeface="宋体" charset="0"/>
              <a:sym typeface="+mn-ea"/>
            </a:endParaRPr>
          </a:p>
          <a:p>
            <a:pPr>
              <a:lnSpc>
                <a:spcPct val="80000"/>
              </a:lnSpc>
            </a:pPr>
            <a:endParaRPr lang="zh-CN" altLang="en-US" b="1">
              <a:latin typeface="宋体" charset="0"/>
              <a:ea typeface="宋体" charset="0"/>
            </a:endParaRPr>
          </a:p>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15340" y="329565"/>
            <a:ext cx="10515600" cy="1551940"/>
          </a:xfrm>
          <a:prstGeom prst="rect">
            <a:avLst/>
          </a:prstGeom>
        </p:spPr>
        <p:txBody>
          <a:bodyPr vert="horz" lIns="91440" tIns="45720" rIns="91440" bIns="45720" rtlCol="0" anchor="ctr">
            <a:normAutofit fontScale="90000"/>
          </a:bodyPr>
          <a:lstStyle/>
          <a:p>
            <a:r>
              <a:rPr lang="zh-CN" dirty="0">
                <a:solidFill>
                  <a:srgbClr val="D02942"/>
                </a:solidFill>
                <a:latin typeface="华文细黑" pitchFamily="2" charset="-122"/>
                <a:ea typeface="华文细黑" pitchFamily="2" charset="-122"/>
                <a:sym typeface="+mn-ea"/>
              </a:rPr>
              <a:t>安全素养三要素</a:t>
            </a:r>
            <a:br>
              <a:rPr lang="zh-CN" dirty="0">
                <a:solidFill>
                  <a:srgbClr val="D02942"/>
                </a:solidFill>
                <a:latin typeface="华文细黑" pitchFamily="2" charset="-122"/>
                <a:ea typeface="华文细黑" pitchFamily="2" charset="-122"/>
                <a:sym typeface="+mn-ea"/>
              </a:rPr>
            </a:br>
            <a:r>
              <a:rPr lang="zh-CN" dirty="0">
                <a:solidFill>
                  <a:srgbClr val="D02942"/>
                </a:solidFill>
                <a:latin typeface="华文细黑" pitchFamily="2" charset="-122"/>
                <a:ea typeface="华文细黑" pitchFamily="2" charset="-122"/>
                <a:sym typeface="+mn-ea"/>
              </a:rPr>
              <a:t>     </a:t>
            </a:r>
            <a:r>
              <a:rPr lang="zh-CN" dirty="0">
                <a:solidFill>
                  <a:srgbClr val="C00000"/>
                </a:solidFill>
                <a:latin typeface="华文细黑" pitchFamily="2" charset="-122"/>
                <a:ea typeface="华文细黑" pitchFamily="2" charset="-122"/>
                <a:sym typeface="+mn-ea"/>
              </a:rPr>
              <a:t> </a:t>
            </a:r>
            <a:br>
              <a:rPr lang="zh-CN" dirty="0">
                <a:solidFill>
                  <a:srgbClr val="C00000"/>
                </a:solidFill>
                <a:latin typeface="华文细黑" pitchFamily="2" charset="-122"/>
                <a:ea typeface="华文细黑" pitchFamily="2" charset="-122"/>
                <a:sym typeface="+mn-ea"/>
              </a:rPr>
            </a:br>
            <a:r>
              <a:rPr lang="zh-CN" dirty="0">
                <a:solidFill>
                  <a:srgbClr val="C00000"/>
                </a:solidFill>
                <a:latin typeface="华文细黑" pitchFamily="2" charset="-122"/>
                <a:ea typeface="华文细黑" pitchFamily="2" charset="-122"/>
                <a:sym typeface="+mn-ea"/>
              </a:rPr>
              <a:t>      </a:t>
            </a:r>
            <a:r>
              <a:rPr lang="zh-CN" altLang="en-US" sz="2800">
                <a:solidFill>
                  <a:srgbClr val="C00000"/>
                </a:solidFill>
                <a:sym typeface="+mn-ea"/>
              </a:rPr>
              <a:t>素养是针对具体任务由训练和实践而获得的、能够胜任相应任务的技巧或能力。</a:t>
            </a:r>
          </a:p>
        </p:txBody>
      </p:sp>
      <p:sp>
        <p:nvSpPr>
          <p:cNvPr id="3" name="文本框 2"/>
          <p:cNvSpPr txBox="1"/>
          <p:nvPr/>
        </p:nvSpPr>
        <p:spPr>
          <a:xfrm>
            <a:off x="1003300" y="2863850"/>
            <a:ext cx="5702935" cy="1920240"/>
          </a:xfrm>
          <a:prstGeom prst="rect">
            <a:avLst/>
          </a:prstGeom>
          <a:noFill/>
        </p:spPr>
        <p:txBody>
          <a:bodyPr wrap="square" rtlCol="0" anchor="t">
            <a:spAutoFit/>
          </a:bodyPr>
          <a:lstStyle/>
          <a:p>
            <a:r>
              <a:rPr lang="zh-CN" altLang="en-US" sz="2400"/>
              <a:t>安全素养：</a:t>
            </a:r>
          </a:p>
          <a:p>
            <a:r>
              <a:rPr lang="zh-CN" altLang="en-US" sz="2400"/>
              <a:t>安全意识：</a:t>
            </a:r>
            <a:r>
              <a:rPr lang="zh-CN" altLang="en-US" sz="2400">
                <a:ea typeface="宋体" charset="0"/>
              </a:rPr>
              <a:t>警觉、判断、情感、规范</a:t>
            </a:r>
          </a:p>
          <a:p>
            <a:r>
              <a:rPr lang="zh-CN" altLang="en-US" sz="2400"/>
              <a:t>安全知识：交通、自然灾害等安全知识</a:t>
            </a:r>
          </a:p>
          <a:p>
            <a:r>
              <a:rPr lang="zh-CN" altLang="en-US" sz="2400"/>
              <a:t>安全技能：自护自救，施救</a:t>
            </a:r>
          </a:p>
          <a:p>
            <a:endParaRPr lang="zh-CN" altLang="en-US" sz="2400"/>
          </a:p>
        </p:txBody>
      </p:sp>
      <p:pic>
        <p:nvPicPr>
          <p:cNvPr id="5" name="图片 4"/>
          <p:cNvPicPr>
            <a:picLocks noChangeAspect="1"/>
          </p:cNvPicPr>
          <p:nvPr/>
        </p:nvPicPr>
        <p:blipFill>
          <a:blip r:embed="rId2"/>
          <a:srcRect l="14589" t="20446" r="44636" b="7043"/>
          <a:stretch>
            <a:fillRect/>
          </a:stretch>
        </p:blipFill>
        <p:spPr>
          <a:xfrm>
            <a:off x="6510655" y="1529080"/>
            <a:ext cx="4937125" cy="4729480"/>
          </a:xfrm>
          <a:prstGeom prst="roundRect">
            <a:avLst/>
          </a:prstGeom>
        </p:spPr>
      </p:pic>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5</a:t>
            </a:fld>
            <a:endParaRPr lang="en-US" altLang="x-none" sz="1200" dirty="0">
              <a:solidFill>
                <a:srgbClr val="0C61AE"/>
              </a:solidFill>
              <a:latin typeface="Arial" charset="0"/>
              <a:ea typeface="宋体"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30721"/>
          <p:cNvSpPr>
            <a:spLocks noGrp="1"/>
          </p:cNvSpPr>
          <p:nvPr>
            <p:ph type="title"/>
          </p:nvPr>
        </p:nvSpPr>
        <p:spPr>
          <a:xfrm>
            <a:off x="1981200" y="0"/>
            <a:ext cx="8229600" cy="790575"/>
          </a:xfrm>
        </p:spPr>
        <p:txBody>
          <a:bodyPr anchor="ctr"/>
          <a:lstStyle/>
          <a:p>
            <a:endParaRPr/>
          </a:p>
        </p:txBody>
      </p:sp>
      <p:sp>
        <p:nvSpPr>
          <p:cNvPr id="30723" name="文本占位符 30722"/>
          <p:cNvSpPr>
            <a:spLocks noGrp="1"/>
          </p:cNvSpPr>
          <p:nvPr>
            <p:ph type="body" idx="1"/>
          </p:nvPr>
        </p:nvSpPr>
        <p:spPr>
          <a:xfrm>
            <a:off x="756285" y="1338580"/>
            <a:ext cx="581025" cy="5017770"/>
          </a:xfrm>
        </p:spPr>
        <p:txBody>
          <a:bodyPr/>
          <a:lstStyle/>
          <a:p>
            <a:pPr marL="635" indent="0">
              <a:buNone/>
            </a:pPr>
            <a:r>
              <a:rPr lang="zh-CN" sz="2800" b="1">
                <a:solidFill>
                  <a:srgbClr val="C00000"/>
                </a:solidFill>
                <a:ea typeface="宋体" charset="0"/>
              </a:rPr>
              <a:t>拥挤</a:t>
            </a:r>
            <a:r>
              <a:rPr lang="zh-CN" sz="1600" b="1">
                <a:solidFill>
                  <a:srgbClr val="C00000"/>
                </a:solidFill>
                <a:ea typeface="宋体" charset="0"/>
              </a:rPr>
              <a:t>英国谢菲尔德市</a:t>
            </a:r>
          </a:p>
        </p:txBody>
      </p:sp>
      <p:pic>
        <p:nvPicPr>
          <p:cNvPr id="30724" name="图片 30723" descr="绿花0"/>
          <p:cNvPicPr>
            <a:picLocks noChangeAspect="1"/>
          </p:cNvPicPr>
          <p:nvPr/>
        </p:nvPicPr>
        <p:blipFill>
          <a:blip r:embed="rId2"/>
          <a:srcRect t="73935" r="80243"/>
          <a:stretch>
            <a:fillRect/>
          </a:stretch>
        </p:blipFill>
        <p:spPr>
          <a:xfrm>
            <a:off x="993775" y="4870450"/>
            <a:ext cx="1974850" cy="1958975"/>
          </a:xfrm>
          <a:prstGeom prst="rect">
            <a:avLst/>
          </a:prstGeom>
          <a:noFill/>
          <a:ln w="9525">
            <a:noFill/>
            <a:miter/>
          </a:ln>
        </p:spPr>
      </p:pic>
      <p:pic>
        <p:nvPicPr>
          <p:cNvPr id="30725" name="图片 30724" descr="无标题-5"/>
          <p:cNvPicPr>
            <a:picLocks noChangeAspect="1"/>
          </p:cNvPicPr>
          <p:nvPr/>
        </p:nvPicPr>
        <p:blipFill>
          <a:blip r:embed="rId3" cstate="print"/>
          <a:srcRect/>
          <a:stretch>
            <a:fillRect/>
          </a:stretch>
        </p:blipFill>
        <p:spPr>
          <a:xfrm>
            <a:off x="8543925" y="4868863"/>
            <a:ext cx="2447925" cy="1835150"/>
          </a:xfrm>
          <a:prstGeom prst="rect">
            <a:avLst/>
          </a:prstGeom>
          <a:noFill/>
          <a:ln w="9525">
            <a:noFill/>
            <a:miter/>
          </a:ln>
        </p:spPr>
      </p:pic>
      <p:pic>
        <p:nvPicPr>
          <p:cNvPr id="30726" name="图片 30725" descr="无标题-4"/>
          <p:cNvPicPr>
            <a:picLocks noChangeAspect="1"/>
          </p:cNvPicPr>
          <p:nvPr/>
        </p:nvPicPr>
        <p:blipFill>
          <a:blip r:embed="rId4"/>
          <a:srcRect/>
          <a:stretch>
            <a:fillRect/>
          </a:stretch>
        </p:blipFill>
        <p:spPr>
          <a:xfrm>
            <a:off x="1524000" y="6704013"/>
            <a:ext cx="9144000" cy="142875"/>
          </a:xfrm>
          <a:prstGeom prst="rect">
            <a:avLst/>
          </a:prstGeom>
          <a:noFill/>
          <a:ln w="9525">
            <a:noFill/>
            <a:miter/>
          </a:ln>
        </p:spPr>
      </p:pic>
      <p:pic>
        <p:nvPicPr>
          <p:cNvPr id="30727" name="图片 30726"/>
          <p:cNvPicPr>
            <a:picLocks noChangeAspect="1"/>
          </p:cNvPicPr>
          <p:nvPr/>
        </p:nvPicPr>
        <p:blipFill>
          <a:blip r:embed="rId5"/>
          <a:srcRect/>
          <a:stretch>
            <a:fillRect/>
          </a:stretch>
        </p:blipFill>
        <p:spPr>
          <a:xfrm>
            <a:off x="1524000" y="200025"/>
            <a:ext cx="10487660" cy="6630035"/>
          </a:xfrm>
          <a:prstGeom prst="rect">
            <a:avLst/>
          </a:prstGeom>
          <a:noFill/>
          <a:ln w="9525">
            <a:noFill/>
            <a:miter/>
          </a:ln>
        </p:spPr>
      </p:pic>
      <p:pic>
        <p:nvPicPr>
          <p:cNvPr id="30728" name="图片 30727"/>
          <p:cNvPicPr>
            <a:picLocks noChangeAspect="1"/>
          </p:cNvPicPr>
          <p:nvPr/>
        </p:nvPicPr>
        <p:blipFill>
          <a:blip r:embed="rId6"/>
          <a:srcRect/>
          <a:stretch>
            <a:fillRect/>
          </a:stretch>
        </p:blipFill>
        <p:spPr>
          <a:xfrm>
            <a:off x="8288020" y="1588"/>
            <a:ext cx="3851275" cy="3294062"/>
          </a:xfrm>
          <a:prstGeom prst="rect">
            <a:avLst/>
          </a:prstGeom>
          <a:noFill/>
          <a:ln w="9525">
            <a:noFill/>
            <a:miter/>
          </a:ln>
        </p:spPr>
      </p:pic>
      <p:pic>
        <p:nvPicPr>
          <p:cNvPr id="30729" name="图片 30728"/>
          <p:cNvPicPr>
            <a:picLocks noChangeAspect="1"/>
          </p:cNvPicPr>
          <p:nvPr/>
        </p:nvPicPr>
        <p:blipFill>
          <a:blip r:embed="rId7"/>
          <a:srcRect/>
          <a:stretch>
            <a:fillRect/>
          </a:stretch>
        </p:blipFill>
        <p:spPr>
          <a:xfrm>
            <a:off x="1340485" y="4103053"/>
            <a:ext cx="3060700" cy="2609850"/>
          </a:xfrm>
          <a:prstGeom prst="rect">
            <a:avLst/>
          </a:prstGeom>
          <a:noFill/>
          <a:ln w="9525">
            <a:noFill/>
            <a:miter/>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500"/>
                                        <p:tgtEl>
                                          <p:spTgt spid="30724"/>
                                        </p:tgtEl>
                                      </p:cBhvr>
                                    </p:animEffect>
                                    <p:anim calcmode="lin" valueType="num">
                                      <p:cBhvr>
                                        <p:cTn id="8" dur="500" fill="hold"/>
                                        <p:tgtEl>
                                          <p:spTgt spid="30724"/>
                                        </p:tgtEl>
                                        <p:attrNameLst>
                                          <p:attrName>ppt_x</p:attrName>
                                        </p:attrNameLst>
                                      </p:cBhvr>
                                      <p:tavLst>
                                        <p:tav tm="0">
                                          <p:val>
                                            <p:strVal val="#ppt_x"/>
                                          </p:val>
                                        </p:tav>
                                        <p:tav tm="100000">
                                          <p:val>
                                            <p:strVal val="#ppt_x"/>
                                          </p:val>
                                        </p:tav>
                                      </p:tavLst>
                                    </p:anim>
                                    <p:anim calcmode="lin" valueType="num">
                                      <p:cBhvr>
                                        <p:cTn id="9" dur="500" fill="hold"/>
                                        <p:tgtEl>
                                          <p:spTgt spid="3072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0725"/>
                                        </p:tgtEl>
                                        <p:attrNameLst>
                                          <p:attrName>style.visibility</p:attrName>
                                        </p:attrNameLst>
                                      </p:cBhvr>
                                      <p:to>
                                        <p:strVal val="visible"/>
                                      </p:to>
                                    </p:set>
                                    <p:animEffect transition="in" filter="fade">
                                      <p:cBhvr>
                                        <p:cTn id="12" dur="1000"/>
                                        <p:tgtEl>
                                          <p:spTgt spid="30725"/>
                                        </p:tgtEl>
                                      </p:cBhvr>
                                    </p:animEffect>
                                    <p:anim calcmode="lin" valueType="num">
                                      <p:cBhvr>
                                        <p:cTn id="13" dur="1000" fill="hold"/>
                                        <p:tgtEl>
                                          <p:spTgt spid="30725"/>
                                        </p:tgtEl>
                                        <p:attrNameLst>
                                          <p:attrName>ppt_x</p:attrName>
                                        </p:attrNameLst>
                                      </p:cBhvr>
                                      <p:tavLst>
                                        <p:tav tm="0">
                                          <p:val>
                                            <p:strVal val="#ppt_x"/>
                                          </p:val>
                                        </p:tav>
                                        <p:tav tm="100000">
                                          <p:val>
                                            <p:strVal val="#ppt_x"/>
                                          </p:val>
                                        </p:tav>
                                      </p:tavLst>
                                    </p:anim>
                                    <p:anim calcmode="lin" valueType="num">
                                      <p:cBhvr>
                                        <p:cTn id="14" dur="1000" fill="hold"/>
                                        <p:tgtEl>
                                          <p:spTgt spid="3072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30726"/>
                                        </p:tgtEl>
                                        <p:attrNameLst>
                                          <p:attrName>style.visibility</p:attrName>
                                        </p:attrNameLst>
                                      </p:cBhvr>
                                      <p:to>
                                        <p:strVal val="visible"/>
                                      </p:to>
                                    </p:set>
                                    <p:anim calcmode="lin" valueType="num">
                                      <p:cBhvr>
                                        <p:cTn id="19" dur="1000" fill="hold"/>
                                        <p:tgtEl>
                                          <p:spTgt spid="30726"/>
                                        </p:tgtEl>
                                        <p:attrNameLst>
                                          <p:attrName>ppt_w</p:attrName>
                                        </p:attrNameLst>
                                      </p:cBhvr>
                                      <p:tavLst>
                                        <p:tav tm="0">
                                          <p:val>
                                            <p:strVal val="#ppt_w*0.70"/>
                                          </p:val>
                                        </p:tav>
                                        <p:tav tm="100000">
                                          <p:val>
                                            <p:strVal val="#ppt_w"/>
                                          </p:val>
                                        </p:tav>
                                      </p:tavLst>
                                    </p:anim>
                                    <p:anim calcmode="lin" valueType="num">
                                      <p:cBhvr>
                                        <p:cTn id="20" dur="1000" fill="hold"/>
                                        <p:tgtEl>
                                          <p:spTgt spid="30726"/>
                                        </p:tgtEl>
                                        <p:attrNameLst>
                                          <p:attrName>ppt_h</p:attrName>
                                        </p:attrNameLst>
                                      </p:cBhvr>
                                      <p:tavLst>
                                        <p:tav tm="0">
                                          <p:val>
                                            <p:strVal val="#ppt_h"/>
                                          </p:val>
                                        </p:tav>
                                        <p:tav tm="100000">
                                          <p:val>
                                            <p:strVal val="#ppt_h"/>
                                          </p:val>
                                        </p:tav>
                                      </p:tavLst>
                                    </p:anim>
                                    <p:animEffect transition="in" filter="fade">
                                      <p:cBhvr>
                                        <p:cTn id="21" dur="1000"/>
                                        <p:tgtEl>
                                          <p:spTgt spid="30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1265" descr="665d1ea40ad20b50b63fc975fb532983"/>
          <p:cNvPicPr>
            <a:picLocks noChangeAspect="1"/>
          </p:cNvPicPr>
          <p:nvPr/>
        </p:nvPicPr>
        <p:blipFill>
          <a:blip r:embed="rId2"/>
          <a:srcRect/>
          <a:stretch>
            <a:fillRect/>
          </a:stretch>
        </p:blipFill>
        <p:spPr>
          <a:xfrm>
            <a:off x="1820863" y="882650"/>
            <a:ext cx="8491537" cy="5662613"/>
          </a:xfrm>
          <a:prstGeom prst="rect">
            <a:avLst/>
          </a:prstGeom>
          <a:noFill/>
          <a:ln w="9525" cap="flat" cmpd="sng">
            <a:solidFill>
              <a:schemeClr val="tx2"/>
            </a:solidFill>
            <a:prstDash val="solid"/>
            <a:miter/>
            <a:headEnd type="none" w="med" len="med"/>
            <a:tailEnd type="none" w="med" len="med"/>
          </a:ln>
        </p:spPr>
      </p:pic>
      <p:sp>
        <p:nvSpPr>
          <p:cNvPr id="11267" name="文本框 11266"/>
          <p:cNvSpPr txBox="1"/>
          <p:nvPr/>
        </p:nvSpPr>
        <p:spPr>
          <a:xfrm>
            <a:off x="2289175" y="63500"/>
            <a:ext cx="792480" cy="457200"/>
          </a:xfrm>
          <a:prstGeom prst="rect">
            <a:avLst/>
          </a:prstGeom>
          <a:noFill/>
          <a:ln w="9525">
            <a:noFill/>
            <a:miter/>
          </a:ln>
        </p:spPr>
        <p:txBody>
          <a:bodyPr vert="horz" wrap="none" anchor="t">
            <a:spAutoFit/>
          </a:bodyPr>
          <a:lstStyle/>
          <a:p>
            <a:pPr lvl="0"/>
            <a:r>
              <a:rPr lang="zh-CN" altLang="en-US" sz="2400" b="1" dirty="0">
                <a:solidFill>
                  <a:srgbClr val="FF0000"/>
                </a:solidFill>
                <a:latin typeface="Arial" charset="0"/>
                <a:ea typeface="宋体" charset="-122"/>
                <a:sym typeface="Arial" charset="0"/>
              </a:rPr>
              <a:t>踩踏</a:t>
            </a:r>
            <a:endParaRPr lang="zh-CN" altLang="en-US" dirty="0">
              <a:latin typeface="Arial" charset="0"/>
              <a:ea typeface="宋体" charset="-122"/>
            </a:endParaRPr>
          </a:p>
        </p:txBody>
      </p:sp>
      <p:sp>
        <p:nvSpPr>
          <p:cNvPr id="11268" name="文本框 11267"/>
          <p:cNvSpPr txBox="1"/>
          <p:nvPr/>
        </p:nvSpPr>
        <p:spPr>
          <a:xfrm>
            <a:off x="5181600" y="330200"/>
            <a:ext cx="2940050" cy="365760"/>
          </a:xfrm>
          <a:prstGeom prst="rect">
            <a:avLst/>
          </a:prstGeom>
          <a:noFill/>
          <a:ln w="9525">
            <a:noFill/>
            <a:miter/>
          </a:ln>
        </p:spPr>
        <p:txBody>
          <a:bodyPr>
            <a:spAutoFit/>
          </a:bodyPr>
          <a:lstStyle/>
          <a:p>
            <a:pPr lvl="0" algn="l" eaLnBrk="1" latinLnBrk="0" hangingPunct="1"/>
            <a:r>
              <a:rPr lang="zh-CN" altLang="en-US" dirty="0">
                <a:solidFill>
                  <a:srgbClr val="0000FF"/>
                </a:solidFill>
                <a:latin typeface="Arial" charset="0"/>
                <a:ea typeface="宋体" charset="-122"/>
              </a:rPr>
              <a:t>9月24日麦加拥挤踩踏事件</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2" name="标题 11271"/>
          <p:cNvSpPr>
            <a:spLocks noGrp="1"/>
          </p:cNvSpPr>
          <p:nvPr>
            <p:ph type="title"/>
          </p:nvPr>
        </p:nvSpPr>
        <p:spPr>
          <a:xfrm>
            <a:off x="1750824" y="266700"/>
            <a:ext cx="9492366" cy="601663"/>
          </a:xfrm>
        </p:spPr>
        <p:txBody>
          <a:bodyPr anchor="ctr"/>
          <a:lstStyle/>
          <a:p>
            <a:r>
              <a:rPr lang="zh-CN" altLang="en-US" sz="2800" dirty="0">
                <a:solidFill>
                  <a:srgbClr val="FFCCCC"/>
                </a:solidFill>
              </a:rPr>
              <a:t/>
            </a:r>
            <a:br>
              <a:rPr lang="zh-CN" altLang="en-US" sz="2800" dirty="0">
                <a:solidFill>
                  <a:srgbClr val="FFCCCC"/>
                </a:solidFill>
              </a:rPr>
            </a:br>
            <a:r>
              <a:rPr lang="zh-CN" altLang="en-US" sz="2800" dirty="0">
                <a:solidFill>
                  <a:srgbClr val="FFCCCC"/>
                </a:solidFill>
              </a:rPr>
              <a:t/>
            </a:r>
            <a:br>
              <a:rPr lang="zh-CN" altLang="en-US" sz="2800" dirty="0">
                <a:solidFill>
                  <a:srgbClr val="FFCCCC"/>
                </a:solidFill>
              </a:rPr>
            </a:br>
            <a:r>
              <a:rPr lang="zh-CN" altLang="en-US" sz="2800" b="1" dirty="0">
                <a:solidFill>
                  <a:srgbClr val="FF0066"/>
                </a:solidFill>
                <a:sym typeface="+mn-ea"/>
              </a:rPr>
              <a:t>案例回放 </a:t>
            </a:r>
            <a:r>
              <a:rPr lang="zh-CN" altLang="en-US" sz="2800" dirty="0"/>
              <a:t>上海</a:t>
            </a:r>
            <a:r>
              <a:rPr lang="zh-CN" altLang="en-US" sz="2800" dirty="0">
                <a:sym typeface="+mn-ea"/>
              </a:rPr>
              <a:t>2014年12月31日23时35分   </a:t>
            </a:r>
            <a:r>
              <a:rPr lang="zh-CN" altLang="en-US" sz="2800" dirty="0">
                <a:sym typeface="+mn-ea"/>
                <a:hlinkClick r:id="rId2" action="ppaction://hlinkfile"/>
              </a:rPr>
              <a:t>上海.doc</a:t>
            </a:r>
            <a:r>
              <a:rPr lang="zh-CN" altLang="en-US" sz="2800" dirty="0">
                <a:hlinkClick r:id="rId3" action="ppaction://hlinkfile"/>
              </a:rPr>
              <a:t/>
            </a:r>
            <a:br>
              <a:rPr lang="zh-CN" altLang="en-US" sz="2800" dirty="0">
                <a:hlinkClick r:id="rId3" action="ppaction://hlinkfile"/>
              </a:rPr>
            </a:br>
            <a:endParaRPr lang="zh-CN" altLang="en-US" sz="2800" dirty="0"/>
          </a:p>
        </p:txBody>
      </p:sp>
      <p:pic>
        <p:nvPicPr>
          <p:cNvPr id="11267" name="图片 11265" descr="无标题-4"/>
          <p:cNvPicPr>
            <a:picLocks noChangeAspect="1"/>
          </p:cNvPicPr>
          <p:nvPr/>
        </p:nvPicPr>
        <p:blipFill>
          <a:blip r:embed="rId4"/>
          <a:srcRect/>
          <a:stretch>
            <a:fillRect/>
          </a:stretch>
        </p:blipFill>
        <p:spPr>
          <a:xfrm>
            <a:off x="1506220" y="1138555"/>
            <a:ext cx="8407400" cy="5315585"/>
          </a:xfrm>
          <a:prstGeom prst="rect">
            <a:avLst/>
          </a:prstGeom>
          <a:noFill/>
          <a:ln w="9525">
            <a:noFill/>
            <a:miter/>
          </a:ln>
        </p:spPr>
      </p:pic>
      <p:pic>
        <p:nvPicPr>
          <p:cNvPr id="2" name="图片 11266" descr="无标题-4"/>
          <p:cNvPicPr>
            <a:picLocks noChangeAspect="1"/>
          </p:cNvPicPr>
          <p:nvPr/>
        </p:nvPicPr>
        <p:blipFill>
          <a:blip r:embed="rId5" cstate="print"/>
          <a:srcRect l="74483" t="25751"/>
          <a:stretch>
            <a:fillRect/>
          </a:stretch>
        </p:blipFill>
        <p:spPr>
          <a:xfrm>
            <a:off x="9878061" y="4295775"/>
            <a:ext cx="790575" cy="1727200"/>
          </a:xfrm>
          <a:prstGeom prst="rect">
            <a:avLst/>
          </a:prstGeom>
          <a:noFill/>
          <a:ln w="9525">
            <a:noFill/>
            <a:miter/>
          </a:ln>
        </p:spPr>
      </p:pic>
      <p:pic>
        <p:nvPicPr>
          <p:cNvPr id="11268" name="图片 11267" descr="无标题-4"/>
          <p:cNvPicPr>
            <a:picLocks noChangeAspect="1"/>
          </p:cNvPicPr>
          <p:nvPr/>
        </p:nvPicPr>
        <p:blipFill>
          <a:blip r:embed="rId6" cstate="print"/>
          <a:srcRect l="74483" t="25751"/>
          <a:stretch>
            <a:fillRect/>
          </a:stretch>
        </p:blipFill>
        <p:spPr>
          <a:xfrm>
            <a:off x="9284336" y="4727575"/>
            <a:ext cx="593725" cy="1295400"/>
          </a:xfrm>
          <a:prstGeom prst="rect">
            <a:avLst/>
          </a:prstGeom>
          <a:noFill/>
          <a:ln w="9525">
            <a:noFill/>
            <a:miter/>
          </a:ln>
        </p:spPr>
      </p:pic>
      <p:pic>
        <p:nvPicPr>
          <p:cNvPr id="11269" name="图片 11268" descr="无标题-4"/>
          <p:cNvPicPr>
            <a:picLocks noChangeAspect="1"/>
          </p:cNvPicPr>
          <p:nvPr/>
        </p:nvPicPr>
        <p:blipFill>
          <a:blip r:embed="rId6" cstate="print"/>
          <a:srcRect l="74483" t="25751"/>
          <a:stretch>
            <a:fillRect/>
          </a:stretch>
        </p:blipFill>
        <p:spPr>
          <a:xfrm>
            <a:off x="1967548" y="4727575"/>
            <a:ext cx="593725" cy="1295400"/>
          </a:xfrm>
          <a:prstGeom prst="rect">
            <a:avLst/>
          </a:prstGeom>
          <a:noFill/>
          <a:ln w="9525">
            <a:noFill/>
            <a:miter/>
          </a:ln>
        </p:spPr>
      </p:pic>
      <p:pic>
        <p:nvPicPr>
          <p:cNvPr id="11270" name="图片 11269" descr="无标题-4"/>
          <p:cNvPicPr>
            <a:picLocks noChangeAspect="1"/>
          </p:cNvPicPr>
          <p:nvPr/>
        </p:nvPicPr>
        <p:blipFill>
          <a:blip r:embed="rId7" cstate="print"/>
          <a:srcRect l="74483" t="25751"/>
          <a:stretch>
            <a:fillRect/>
          </a:stretch>
        </p:blipFill>
        <p:spPr>
          <a:xfrm>
            <a:off x="1572261" y="4511675"/>
            <a:ext cx="692150" cy="1511300"/>
          </a:xfrm>
          <a:prstGeom prst="rect">
            <a:avLst/>
          </a:prstGeom>
          <a:noFill/>
          <a:ln w="9525">
            <a:noFill/>
            <a:miter/>
          </a:ln>
        </p:spPr>
      </p:pic>
      <p:sp>
        <p:nvSpPr>
          <p:cNvPr id="3" name="文本框 11270"/>
          <p:cNvSpPr txBox="1"/>
          <p:nvPr/>
        </p:nvSpPr>
        <p:spPr>
          <a:xfrm>
            <a:off x="4850448" y="411163"/>
            <a:ext cx="309880" cy="291465"/>
          </a:xfrm>
          <a:prstGeom prst="rect">
            <a:avLst/>
          </a:prstGeom>
          <a:noFill/>
          <a:ln w="9525">
            <a:noFill/>
            <a:miter/>
          </a:ln>
        </p:spPr>
        <p:txBody>
          <a:bodyPr wrap="none" anchor="t">
            <a:spAutoFit/>
          </a:bodyPr>
          <a:lstStyle/>
          <a:p>
            <a:pPr lvl="0"/>
            <a:endParaRPr lang="zh-CN" altLang="en-US" sz="1300" dirty="0">
              <a:latin typeface="Calibri" pitchFamily="34" charset="0"/>
              <a:ea typeface="宋体" charset="-122"/>
            </a:endParaRPr>
          </a:p>
        </p:txBody>
      </p:sp>
      <p:sp>
        <p:nvSpPr>
          <p:cNvPr id="11274"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52</a:t>
            </a:fld>
            <a:endParaRPr lang="en-US" altLang="x-none" sz="1200" dirty="0">
              <a:solidFill>
                <a:srgbClr val="0C61AE"/>
              </a:solidFill>
              <a:latin typeface="Calibri" pitchFamily="34" charset="0"/>
              <a:ea typeface="宋体" charset="-122"/>
            </a:endParaRPr>
          </a:p>
        </p:txBody>
      </p:sp>
      <p:pic>
        <p:nvPicPr>
          <p:cNvPr id="11276" name="图片 11275"/>
          <p:cNvPicPr>
            <a:picLocks noChangeAspect="1"/>
          </p:cNvPicPr>
          <p:nvPr/>
        </p:nvPicPr>
        <p:blipFill>
          <a:blip r:embed="rId8"/>
          <a:srcRect/>
          <a:stretch>
            <a:fillRect/>
          </a:stretch>
        </p:blipFill>
        <p:spPr>
          <a:xfrm>
            <a:off x="4055746" y="2753360"/>
            <a:ext cx="3665537" cy="2286000"/>
          </a:xfrm>
          <a:prstGeom prst="rect">
            <a:avLst/>
          </a:prstGeom>
          <a:noFill/>
          <a:ln w="9525">
            <a:noFill/>
            <a:miter/>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11270"/>
                                        </p:tgtEl>
                                        <p:attrNameLst>
                                          <p:attrName>style.visibility</p:attrName>
                                        </p:attrNameLst>
                                      </p:cBhvr>
                                      <p:to>
                                        <p:strVal val="visible"/>
                                      </p:to>
                                    </p:set>
                                    <p:animEffect transition="in" filter="fade">
                                      <p:cBhvr>
                                        <p:cTn id="7" dur="1000"/>
                                        <p:tgtEl>
                                          <p:spTgt spid="11270"/>
                                        </p:tgtEl>
                                      </p:cBhvr>
                                    </p:animEffect>
                                    <p:anim calcmode="lin" valueType="num">
                                      <p:cBhvr>
                                        <p:cTn id="8" dur="1000" fill="hold"/>
                                        <p:tgtEl>
                                          <p:spTgt spid="11270"/>
                                        </p:tgtEl>
                                        <p:attrNameLst>
                                          <p:attrName>ppt_x</p:attrName>
                                        </p:attrNameLst>
                                      </p:cBhvr>
                                      <p:tavLst>
                                        <p:tav tm="0">
                                          <p:val>
                                            <p:strVal val="#ppt_x"/>
                                          </p:val>
                                        </p:tav>
                                        <p:tav tm="100000">
                                          <p:val>
                                            <p:strVal val="#ppt_x"/>
                                          </p:val>
                                        </p:tav>
                                      </p:tavLst>
                                    </p:anim>
                                    <p:anim calcmode="lin" valueType="num">
                                      <p:cBhvr>
                                        <p:cTn id="9" dur="1000" fill="hold"/>
                                        <p:tgtEl>
                                          <p:spTgt spid="1127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1268"/>
                                        </p:tgtEl>
                                        <p:attrNameLst>
                                          <p:attrName>style.visibility</p:attrName>
                                        </p:attrNameLst>
                                      </p:cBhvr>
                                      <p:to>
                                        <p:strVal val="visible"/>
                                      </p:to>
                                    </p:set>
                                    <p:animEffect transition="in" filter="fade">
                                      <p:cBhvr>
                                        <p:cTn id="12" dur="1000"/>
                                        <p:tgtEl>
                                          <p:spTgt spid="11268"/>
                                        </p:tgtEl>
                                      </p:cBhvr>
                                    </p:animEffect>
                                    <p:anim calcmode="lin" valueType="num">
                                      <p:cBhvr>
                                        <p:cTn id="13" dur="1000" fill="hold"/>
                                        <p:tgtEl>
                                          <p:spTgt spid="11268"/>
                                        </p:tgtEl>
                                        <p:attrNameLst>
                                          <p:attrName>ppt_x</p:attrName>
                                        </p:attrNameLst>
                                      </p:cBhvr>
                                      <p:tavLst>
                                        <p:tav tm="0">
                                          <p:val>
                                            <p:strVal val="#ppt_x"/>
                                          </p:val>
                                        </p:tav>
                                        <p:tav tm="100000">
                                          <p:val>
                                            <p:strVal val="#ppt_x"/>
                                          </p:val>
                                        </p:tav>
                                      </p:tavLst>
                                    </p:anim>
                                    <p:anim calcmode="lin" valueType="num">
                                      <p:cBhvr>
                                        <p:cTn id="14" dur="1000" fill="hold"/>
                                        <p:tgtEl>
                                          <p:spTgt spid="1126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1269"/>
                                        </p:tgtEl>
                                        <p:attrNameLst>
                                          <p:attrName>style.visibility</p:attrName>
                                        </p:attrNameLst>
                                      </p:cBhvr>
                                      <p:to>
                                        <p:strVal val="visible"/>
                                      </p:to>
                                    </p:set>
                                    <p:animEffect transition="in" filter="fade">
                                      <p:cBhvr>
                                        <p:cTn id="17" dur="1000"/>
                                        <p:tgtEl>
                                          <p:spTgt spid="11269"/>
                                        </p:tgtEl>
                                      </p:cBhvr>
                                    </p:animEffect>
                                    <p:anim calcmode="lin" valueType="num">
                                      <p:cBhvr>
                                        <p:cTn id="18" dur="1000" fill="hold"/>
                                        <p:tgtEl>
                                          <p:spTgt spid="11269"/>
                                        </p:tgtEl>
                                        <p:attrNameLst>
                                          <p:attrName>ppt_x</p:attrName>
                                        </p:attrNameLst>
                                      </p:cBhvr>
                                      <p:tavLst>
                                        <p:tav tm="0">
                                          <p:val>
                                            <p:strVal val="#ppt_x"/>
                                          </p:val>
                                        </p:tav>
                                        <p:tav tm="100000">
                                          <p:val>
                                            <p:strVal val="#ppt_x"/>
                                          </p:val>
                                        </p:tav>
                                      </p:tavLst>
                                    </p:anim>
                                    <p:anim calcmode="lin" valueType="num">
                                      <p:cBhvr>
                                        <p:cTn id="19" dur="1000" fill="hold"/>
                                        <p:tgtEl>
                                          <p:spTgt spid="1126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5" presetClass="entr" presetSubtype="0" fill="hold" grpId="2" nodeType="afterEffect">
                                  <p:stCondLst>
                                    <p:cond delay="0"/>
                                  </p:stCondLst>
                                  <p:childTnLst>
                                    <p:set>
                                      <p:cBhvr>
                                        <p:cTn id="27" dur="1" fill="hold">
                                          <p:stCondLst>
                                            <p:cond delay="0"/>
                                          </p:stCondLst>
                                        </p:cTn>
                                        <p:tgtEl>
                                          <p:spTgt spid="11272"/>
                                        </p:tgtEl>
                                        <p:attrNameLst>
                                          <p:attrName>style.visibility</p:attrName>
                                        </p:attrNameLst>
                                      </p:cBhvr>
                                      <p:to>
                                        <p:strVal val="visible"/>
                                      </p:to>
                                    </p:set>
                                    <p:anim calcmode="lin" valueType="num">
                                      <p:cBhvr>
                                        <p:cTn id="28" dur="1000" fill="hold"/>
                                        <p:tgtEl>
                                          <p:spTgt spid="11272"/>
                                        </p:tgtEl>
                                        <p:attrNameLst>
                                          <p:attrName>ppt_w</p:attrName>
                                        </p:attrNameLst>
                                      </p:cBhvr>
                                      <p:tavLst>
                                        <p:tav tm="0">
                                          <p:val>
                                            <p:strVal val="#ppt_w*0.70"/>
                                          </p:val>
                                        </p:tav>
                                        <p:tav tm="100000">
                                          <p:val>
                                            <p:strVal val="#ppt_w"/>
                                          </p:val>
                                        </p:tav>
                                      </p:tavLst>
                                    </p:anim>
                                    <p:anim calcmode="lin" valueType="num">
                                      <p:cBhvr>
                                        <p:cTn id="29" dur="1000" fill="hold"/>
                                        <p:tgtEl>
                                          <p:spTgt spid="11272"/>
                                        </p:tgtEl>
                                        <p:attrNameLst>
                                          <p:attrName>ppt_h</p:attrName>
                                        </p:attrNameLst>
                                      </p:cBhvr>
                                      <p:tavLst>
                                        <p:tav tm="0">
                                          <p:val>
                                            <p:strVal val="#ppt_h"/>
                                          </p:val>
                                        </p:tav>
                                        <p:tav tm="100000">
                                          <p:val>
                                            <p:strVal val="#ppt_h"/>
                                          </p:val>
                                        </p:tav>
                                      </p:tavLst>
                                    </p:anim>
                                    <p:animEffect transition="in" filter="fade">
                                      <p:cBhvr>
                                        <p:cTn id="30" dur="10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p:bldP spid="11272" grpId="1" bldLvl="0"/>
      <p:bldP spid="11272" grpId="2" bldLvl="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2289"/>
          <p:cNvSpPr>
            <a:spLocks noGrp="1"/>
          </p:cNvSpPr>
          <p:nvPr>
            <p:ph type="title"/>
          </p:nvPr>
        </p:nvSpPr>
        <p:spPr>
          <a:xfrm>
            <a:off x="760095" y="190500"/>
            <a:ext cx="10765155" cy="6553200"/>
          </a:xfrm>
        </p:spPr>
        <p:txBody>
          <a:bodyPr anchor="ctr"/>
          <a:lstStyle/>
          <a:p>
            <a:pPr lvl="0"/>
            <a:r>
              <a:rPr lang="zh-CN" altLang="en-US" b="1" dirty="0">
                <a:solidFill>
                  <a:schemeClr val="tx1"/>
                </a:solidFill>
              </a:rPr>
              <a:t>  </a:t>
            </a:r>
            <a:r>
              <a:rPr lang="zh-CN" altLang="en-US" sz="1800" b="1" dirty="0">
                <a:solidFill>
                  <a:schemeClr val="tx1"/>
                </a:solidFill>
              </a:rPr>
              <a:t>    </a:t>
            </a:r>
            <a:r>
              <a:rPr lang="zh-CN" altLang="en-US" sz="2400" b="1" dirty="0">
                <a:solidFill>
                  <a:schemeClr val="tx1"/>
                </a:solidFill>
              </a:rPr>
              <a:t> 这是一个狂欢的时刻，也是一个悲伤的时刻。</a:t>
            </a:r>
            <a:br>
              <a:rPr lang="zh-CN" altLang="en-US" sz="2400" b="1" dirty="0">
                <a:solidFill>
                  <a:schemeClr val="tx1"/>
                </a:solidFill>
              </a:rPr>
            </a:br>
            <a:r>
              <a:rPr lang="zh-CN" altLang="en-US" sz="2400" b="1" dirty="0">
                <a:solidFill>
                  <a:schemeClr val="tx1"/>
                </a:solidFill>
              </a:rPr>
              <a:t>      上海这座中国最繁华都市以一种意想不到的方式迎来了2015年新年：潮水般的民众聚在黄浦江畔的外滩为新年倒计时，在新年还有大约25分钟就要到来的时候，死神首先来到这里，制造了一起严重的踩踏事件。</a:t>
            </a:r>
            <a:br>
              <a:rPr lang="zh-CN" altLang="en-US" sz="2400" b="1" dirty="0">
                <a:solidFill>
                  <a:schemeClr val="tx1"/>
                </a:solidFill>
              </a:rPr>
            </a:br>
            <a:r>
              <a:rPr lang="zh-CN" altLang="en-US" sz="2400" b="1" dirty="0">
                <a:solidFill>
                  <a:schemeClr val="tx1"/>
                </a:solidFill>
              </a:rPr>
              <a:t>      根据上海市政府1月1日陆续通报的消息，发生在外滩陈毅广场的踩踏事件造成了至少36名遇难者和为数更多的伤者。</a:t>
            </a:r>
            <a:r>
              <a:rPr lang="zh-CN" altLang="en-US" sz="2400" b="1">
                <a:solidFill>
                  <a:schemeClr val="tx1"/>
                </a:solidFill>
                <a:sym typeface="+mn-ea"/>
              </a:rPr>
              <a:t>死者中年龄最小的</a:t>
            </a:r>
            <a:r>
              <a:rPr lang="en-US" altLang="zh-CN" sz="2400" b="1">
                <a:solidFill>
                  <a:schemeClr val="tx1"/>
                </a:solidFill>
                <a:sym typeface="+mn-ea"/>
              </a:rPr>
              <a:t>16</a:t>
            </a:r>
            <a:r>
              <a:rPr lang="zh-CN" altLang="en-US" sz="2400" b="1">
                <a:solidFill>
                  <a:schemeClr val="tx1"/>
                </a:solidFill>
                <a:sym typeface="+mn-ea"/>
              </a:rPr>
              <a:t>岁，最大的也只有</a:t>
            </a:r>
            <a:r>
              <a:rPr lang="en-US" altLang="zh-CN" sz="2400" b="1">
                <a:solidFill>
                  <a:schemeClr val="tx1"/>
                </a:solidFill>
                <a:sym typeface="+mn-ea"/>
              </a:rPr>
              <a:t>36</a:t>
            </a:r>
            <a:r>
              <a:rPr lang="zh-CN" altLang="en-US" sz="2400" b="1">
                <a:solidFill>
                  <a:schemeClr val="tx1"/>
                </a:solidFill>
                <a:sym typeface="+mn-ea"/>
              </a:rPr>
              <a:t>岁。他们送走了</a:t>
            </a:r>
            <a:r>
              <a:rPr lang="en-US" altLang="zh-CN" sz="2400" b="1">
                <a:solidFill>
                  <a:schemeClr val="tx1"/>
                </a:solidFill>
                <a:sym typeface="+mn-ea"/>
              </a:rPr>
              <a:t>2014</a:t>
            </a:r>
            <a:r>
              <a:rPr lang="zh-CN" altLang="en-US" sz="2400" b="1">
                <a:solidFill>
                  <a:schemeClr val="tx1"/>
                </a:solidFill>
                <a:sym typeface="+mn-ea"/>
              </a:rPr>
              <a:t>年，但没有如愿迎来</a:t>
            </a:r>
            <a:r>
              <a:rPr lang="en-US" altLang="zh-CN" sz="2400" b="1">
                <a:solidFill>
                  <a:schemeClr val="tx1"/>
                </a:solidFill>
                <a:sym typeface="+mn-ea"/>
              </a:rPr>
              <a:t>2015</a:t>
            </a:r>
            <a:r>
              <a:rPr lang="zh-CN" altLang="en-US" sz="2400" b="1">
                <a:solidFill>
                  <a:schemeClr val="tx1"/>
                </a:solidFill>
                <a:sym typeface="+mn-ea"/>
              </a:rPr>
              <a:t>年。</a:t>
            </a:r>
          </a:p>
          <a:p>
            <a:pPr lvl="0"/>
            <a:r>
              <a:rPr lang="zh-CN" altLang="en-US" sz="2400" b="1">
                <a:solidFill>
                  <a:schemeClr val="tx1"/>
                </a:solidFill>
                <a:sym typeface="+mn-ea"/>
              </a:rPr>
              <a:t>      地上躺着一具具年轻的尸体，</a:t>
            </a:r>
            <a:r>
              <a:rPr lang="zh-CN" sz="2400" b="1">
                <a:solidFill>
                  <a:schemeClr val="tx1"/>
                </a:solidFill>
                <a:ea typeface="宋体" charset="0"/>
                <a:sym typeface="+mn-ea"/>
              </a:rPr>
              <a:t>曾经</a:t>
            </a:r>
            <a:r>
              <a:rPr lang="zh-CN" altLang="en-US" sz="2400" b="1">
                <a:solidFill>
                  <a:schemeClr val="tx1"/>
                </a:solidFill>
                <a:sym typeface="+mn-ea"/>
              </a:rPr>
              <a:t>年轻而鲜活的生命，他们身上的手机还在响个不停，“估计是来自家人的新年问候”。</a:t>
            </a:r>
            <a:r>
              <a:rPr lang="zh-CN" altLang="en-US" sz="2400" b="1" dirty="0">
                <a:solidFill>
                  <a:schemeClr val="tx1"/>
                </a:solidFill>
              </a:rPr>
              <a:t/>
            </a:r>
            <a:br>
              <a:rPr lang="zh-CN" altLang="en-US" sz="2400" b="1" dirty="0">
                <a:solidFill>
                  <a:schemeClr val="tx1"/>
                </a:solidFill>
              </a:rPr>
            </a:br>
            <a:r>
              <a:rPr lang="zh-CN" altLang="en-US" sz="2400" b="1" dirty="0">
                <a:solidFill>
                  <a:schemeClr val="tx1"/>
                </a:solidFill>
              </a:rPr>
              <a:t>     与众多的世界级城市一样，这座摩登都会引入和发明了许多迎接新年的热闹花样，“外滩倒数”是其中广受欢迎的一种。在问答网站上，有人在比较上海外滩跨年倒计时与伦敦泰晤士河的活动哪一个更精彩。</a:t>
            </a:r>
            <a:br>
              <a:rPr lang="zh-CN" altLang="en-US" sz="2400" b="1" dirty="0">
                <a:solidFill>
                  <a:schemeClr val="tx1"/>
                </a:solidFill>
              </a:rPr>
            </a:br>
            <a:r>
              <a:rPr lang="zh-CN" altLang="en-US" sz="2400" b="1" dirty="0">
                <a:solidFill>
                  <a:schemeClr val="tx1"/>
                </a:solidFill>
              </a:rPr>
              <a:t>      因此，2014年的最后一夜，这个城市有灯光秀、音乐会、商场打折、酒吧派对、寺院撞钟，还有散布在城市各处规模不等的“倒计时”活动。</a:t>
            </a:r>
            <a:br>
              <a:rPr lang="zh-CN" altLang="en-US" sz="2400" b="1" dirty="0">
                <a:solidFill>
                  <a:schemeClr val="tx1"/>
                </a:solidFill>
              </a:rPr>
            </a:br>
            <a:r>
              <a:rPr lang="zh-CN" altLang="en-US" sz="2400" b="1" dirty="0">
                <a:solidFill>
                  <a:schemeClr val="tx1"/>
                </a:solidFill>
              </a:rPr>
              <a:t>      这一次，新年的倒计时与生命的倒计时同步进行。那些在狂欢的人群眼皮底下倒下、被现场施救、被送往急诊室但最终无法挽回的生命，憧憬着新年，却再也见不到新年的模样。</a:t>
            </a:r>
            <a:r>
              <a:rPr lang="zh-CN" altLang="en-US" sz="2400" dirty="0">
                <a:solidFill>
                  <a:schemeClr val="tx1"/>
                </a:solidFill>
              </a:rPr>
              <a:t/>
            </a:r>
            <a:br>
              <a:rPr lang="zh-CN" altLang="en-US" sz="2400" dirty="0">
                <a:solidFill>
                  <a:schemeClr val="tx1"/>
                </a:solidFill>
              </a:rPr>
            </a:br>
            <a:endParaRPr lang="zh-CN" altLang="en-US" sz="2400" dirty="0">
              <a:solidFill>
                <a:schemeClr val="tx1"/>
              </a:solidFill>
            </a:endParaRPr>
          </a:p>
        </p:txBody>
      </p:sp>
      <p:pic>
        <p:nvPicPr>
          <p:cNvPr id="12291" name="内容占位符 12290" descr="无标题-4"/>
          <p:cNvPicPr>
            <a:picLocks noGrp="1" noChangeAspect="1"/>
          </p:cNvPicPr>
          <p:nvPr>
            <p:ph idx="1"/>
          </p:nvPr>
        </p:nvPicPr>
        <p:blipFill>
          <a:blip r:embed="rId2"/>
          <a:srcRect/>
          <a:stretch>
            <a:fillRect/>
          </a:stretch>
        </p:blipFill>
        <p:spPr>
          <a:xfrm>
            <a:off x="1523048" y="6743700"/>
            <a:ext cx="9145588" cy="142875"/>
          </a:xfrm>
        </p:spPr>
      </p:pic>
      <p:pic>
        <p:nvPicPr>
          <p:cNvPr id="12292" name="内容占位符 12291" descr="无标题-5"/>
          <p:cNvPicPr>
            <a:picLocks noGrp="1" noChangeAspect="1"/>
          </p:cNvPicPr>
          <p:nvPr>
            <p:ph idx="11"/>
          </p:nvPr>
        </p:nvPicPr>
        <p:blipFill>
          <a:blip r:embed="rId3" cstate="print"/>
          <a:srcRect/>
          <a:stretch>
            <a:fillRect/>
          </a:stretch>
        </p:blipFill>
        <p:spPr>
          <a:xfrm>
            <a:off x="8219123" y="4906963"/>
            <a:ext cx="2449513" cy="1836737"/>
          </a:xfrm>
        </p:spPr>
      </p:pic>
      <p:sp>
        <p:nvSpPr>
          <p:cNvPr id="2"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53</a:t>
            </a:fld>
            <a:endParaRPr lang="en-US" altLang="x-none" sz="1200" dirty="0">
              <a:solidFill>
                <a:srgbClr val="0C61AE"/>
              </a:solidFill>
              <a:latin typeface="Calibri" pitchFamily="34" charset="0"/>
              <a:ea typeface="宋体"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2290"/>
                                        </p:tgtEl>
                                        <p:attrNameLst>
                                          <p:attrName>style.visibility</p:attrName>
                                        </p:attrNameLst>
                                      </p:cBhvr>
                                      <p:to>
                                        <p:strVal val="visible"/>
                                      </p:to>
                                    </p:set>
                                    <p:animEffect transition="in" filter="fade">
                                      <p:cBhvr>
                                        <p:cTn id="7" dur="1000">
                                          <p:stCondLst>
                                            <p:cond delay="0"/>
                                          </p:stCondLst>
                                        </p:cTn>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 calcmode="lin" valueType="num">
                                      <p:cBhvr>
                                        <p:cTn id="12" dur="1000" fill="hold"/>
                                        <p:tgtEl>
                                          <p:spTgt spid="12291"/>
                                        </p:tgtEl>
                                        <p:attrNameLst>
                                          <p:attrName>ppt_w</p:attrName>
                                        </p:attrNameLst>
                                      </p:cBhvr>
                                      <p:tavLst>
                                        <p:tav tm="0">
                                          <p:val>
                                            <p:strVal val="#ppt_w*0.70"/>
                                          </p:val>
                                        </p:tav>
                                        <p:tav tm="100000">
                                          <p:val>
                                            <p:strVal val="#ppt_w"/>
                                          </p:val>
                                        </p:tav>
                                      </p:tavLst>
                                    </p:anim>
                                    <p:anim calcmode="lin" valueType="num">
                                      <p:cBhvr>
                                        <p:cTn id="13" dur="1000" fill="hold"/>
                                        <p:tgtEl>
                                          <p:spTgt spid="12291"/>
                                        </p:tgtEl>
                                        <p:attrNameLst>
                                          <p:attrName>ppt_h</p:attrName>
                                        </p:attrNameLst>
                                      </p:cBhvr>
                                      <p:tavLst>
                                        <p:tav tm="0">
                                          <p:val>
                                            <p:strVal val="#ppt_h"/>
                                          </p:val>
                                        </p:tav>
                                        <p:tav tm="100000">
                                          <p:val>
                                            <p:strVal val="#ppt_h"/>
                                          </p:val>
                                        </p:tav>
                                      </p:tavLst>
                                    </p:anim>
                                    <p:animEffect transition="in" filter="fade">
                                      <p:cBhvr>
                                        <p:cTn id="14" dur="1000"/>
                                        <p:tgtEl>
                                          <p:spTgt spid="12291"/>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2" nodeType="clickEffect">
                                  <p:stCondLst>
                                    <p:cond delay="0"/>
                                  </p:stCondLst>
                                  <p:iterate type="lt">
                                    <p:tmPct val="10000"/>
                                  </p:iterate>
                                  <p:childTnLst>
                                    <p:set>
                                      <p:cBhvr>
                                        <p:cTn id="18" dur="1" fill="hold">
                                          <p:stCondLst>
                                            <p:cond delay="0"/>
                                          </p:stCondLst>
                                        </p:cTn>
                                        <p:tgtEl>
                                          <p:spTgt spid="12290"/>
                                        </p:tgtEl>
                                        <p:attrNameLst>
                                          <p:attrName>style.visibility</p:attrName>
                                        </p:attrNameLst>
                                      </p:cBhvr>
                                      <p:to>
                                        <p:strVal val="visible"/>
                                      </p:to>
                                    </p:set>
                                    <p:anim calcmode="lin" valueType="num">
                                      <p:cBhvr>
                                        <p:cTn id="19" dur="5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2290"/>
                                        </p:tgtEl>
                                        <p:attrNameLst>
                                          <p:attrName>ppt_y</p:attrName>
                                        </p:attrNameLst>
                                      </p:cBhvr>
                                      <p:tavLst>
                                        <p:tav tm="0">
                                          <p:val>
                                            <p:strVal val="#ppt_y"/>
                                          </p:val>
                                        </p:tav>
                                        <p:tav tm="100000">
                                          <p:val>
                                            <p:strVal val="#ppt_y"/>
                                          </p:val>
                                        </p:tav>
                                      </p:tavLst>
                                    </p:anim>
                                    <p:anim calcmode="lin" valueType="num">
                                      <p:cBhvr>
                                        <p:cTn id="21" dur="5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p:bldP spid="12290" grpId="1"/>
      <p:bldP spid="12290" grpId="2"/>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标题 120833"/>
          <p:cNvSpPr>
            <a:spLocks noGrp="1"/>
          </p:cNvSpPr>
          <p:nvPr>
            <p:ph type="title"/>
          </p:nvPr>
        </p:nvSpPr>
        <p:spPr/>
        <p:txBody>
          <a:bodyPr anchor="ctr"/>
          <a:lstStyle/>
          <a:p>
            <a:r>
              <a:rPr lang="zh-CN" altLang="en-US" dirty="0">
                <a:solidFill>
                  <a:srgbClr val="FF0066"/>
                </a:solidFill>
              </a:rPr>
              <a:t>拥挤与踩踏</a:t>
            </a:r>
          </a:p>
        </p:txBody>
      </p:sp>
      <p:sp>
        <p:nvSpPr>
          <p:cNvPr id="80898" name="内容占位符 2"/>
          <p:cNvSpPr>
            <a:spLocks noGrp="1"/>
          </p:cNvSpPr>
          <p:nvPr>
            <p:ph idx="1"/>
          </p:nvPr>
        </p:nvSpPr>
        <p:spPr/>
        <p:txBody>
          <a:bodyPr anchor="t"/>
          <a:lstStyle/>
          <a:p>
            <a:pPr indent="-267970"/>
            <a:endParaRPr lang="zh-CN" altLang="en-US"/>
          </a:p>
        </p:txBody>
      </p:sp>
      <p:pic>
        <p:nvPicPr>
          <p:cNvPr id="120836" name="图片 120835" descr="绿花0"/>
          <p:cNvPicPr>
            <a:picLocks noChangeAspect="1"/>
          </p:cNvPicPr>
          <p:nvPr/>
        </p:nvPicPr>
        <p:blipFill>
          <a:blip r:embed="rId2"/>
          <a:srcRect t="73935" r="80243"/>
          <a:stretch>
            <a:fillRect/>
          </a:stretch>
        </p:blipFill>
        <p:spPr>
          <a:xfrm>
            <a:off x="993775" y="4870450"/>
            <a:ext cx="1974850" cy="1957388"/>
          </a:xfrm>
          <a:prstGeom prst="rect">
            <a:avLst/>
          </a:prstGeom>
          <a:noFill/>
          <a:ln w="9525">
            <a:noFill/>
            <a:miter/>
          </a:ln>
        </p:spPr>
      </p:pic>
      <p:pic>
        <p:nvPicPr>
          <p:cNvPr id="120837" name="图片 120836" descr="无标题-5"/>
          <p:cNvPicPr>
            <a:picLocks noChangeAspect="1"/>
          </p:cNvPicPr>
          <p:nvPr/>
        </p:nvPicPr>
        <p:blipFill>
          <a:blip r:embed="rId3" cstate="print"/>
          <a:stretch>
            <a:fillRect/>
          </a:stretch>
        </p:blipFill>
        <p:spPr>
          <a:xfrm>
            <a:off x="8543925" y="4868863"/>
            <a:ext cx="2447925" cy="1836737"/>
          </a:xfrm>
          <a:prstGeom prst="rect">
            <a:avLst/>
          </a:prstGeom>
          <a:noFill/>
          <a:ln w="9525">
            <a:noFill/>
            <a:miter/>
          </a:ln>
        </p:spPr>
      </p:pic>
      <p:pic>
        <p:nvPicPr>
          <p:cNvPr id="120838" name="图片 120837" descr="无标题-4"/>
          <p:cNvPicPr>
            <a:picLocks noChangeAspect="1"/>
          </p:cNvPicPr>
          <p:nvPr/>
        </p:nvPicPr>
        <p:blipFill>
          <a:blip r:embed="rId4"/>
          <a:stretch>
            <a:fillRect/>
          </a:stretch>
        </p:blipFill>
        <p:spPr>
          <a:xfrm>
            <a:off x="1524000" y="6705600"/>
            <a:ext cx="9144000" cy="142875"/>
          </a:xfrm>
          <a:prstGeom prst="rect">
            <a:avLst/>
          </a:prstGeom>
          <a:noFill/>
          <a:ln w="9525">
            <a:noFill/>
            <a:miter/>
          </a:ln>
        </p:spPr>
      </p:pic>
      <p:pic>
        <p:nvPicPr>
          <p:cNvPr id="80902" name="图片 120838"/>
          <p:cNvPicPr>
            <a:picLocks noChangeAspect="1"/>
          </p:cNvPicPr>
          <p:nvPr/>
        </p:nvPicPr>
        <p:blipFill>
          <a:blip r:embed="rId5"/>
          <a:stretch>
            <a:fillRect/>
          </a:stretch>
        </p:blipFill>
        <p:spPr>
          <a:xfrm>
            <a:off x="1524000" y="1109663"/>
            <a:ext cx="9144000" cy="5595937"/>
          </a:xfrm>
          <a:prstGeom prst="rect">
            <a:avLst/>
          </a:prstGeom>
          <a:noFill/>
          <a:ln w="9525">
            <a:noFill/>
            <a:miter/>
          </a:ln>
        </p:spPr>
      </p:pic>
      <p:sp>
        <p:nvSpPr>
          <p:cNvPr id="80903" name="灯片编号占位符 2"/>
          <p:cNvSpPr txBox="1">
            <a:spLocks noGrp="1"/>
          </p:cNvSpPr>
          <p:nvPr/>
        </p:nvSpPr>
        <p:spPr>
          <a:xfrm>
            <a:off x="9906000" y="6410325"/>
            <a:ext cx="631825" cy="3635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54</a:t>
            </a:fld>
            <a:endParaRPr lang="en-US" altLang="x-none" sz="1200" dirty="0">
              <a:solidFill>
                <a:srgbClr val="0C61AE"/>
              </a:solidFill>
              <a:latin typeface="Calibri" pitchFamily="34"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p:tgtEl>
                                          <p:spTgt spid="120834"/>
                                        </p:tgtEl>
                                      </p:cBhvr>
                                    </p:animEffect>
                                    <p:animScale>
                                      <p:cBhvr>
                                        <p:cTn id="7" dur="250" autoRev="1" fill="hold"/>
                                        <p:tgtEl>
                                          <p:spTgt spid="120834"/>
                                        </p:tgtEl>
                                      </p:cBhvr>
                                      <p:by x="105000" y="105000"/>
                                    </p:animScale>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0836"/>
                                        </p:tgtEl>
                                        <p:attrNameLst>
                                          <p:attrName>style.visibility</p:attrName>
                                        </p:attrNameLst>
                                      </p:cBhvr>
                                      <p:to>
                                        <p:strVal val="visible"/>
                                      </p:to>
                                    </p:set>
                                    <p:animEffect transition="in" filter="fade">
                                      <p:cBhvr>
                                        <p:cTn id="11" dur="500"/>
                                        <p:tgtEl>
                                          <p:spTgt spid="120836"/>
                                        </p:tgtEl>
                                      </p:cBhvr>
                                    </p:animEffect>
                                    <p:anim calcmode="lin" valueType="num">
                                      <p:cBhvr>
                                        <p:cTn id="12" dur="500" fill="hold"/>
                                        <p:tgtEl>
                                          <p:spTgt spid="120836"/>
                                        </p:tgtEl>
                                        <p:attrNameLst>
                                          <p:attrName>ppt_x</p:attrName>
                                        </p:attrNameLst>
                                      </p:cBhvr>
                                      <p:tavLst>
                                        <p:tav tm="0">
                                          <p:val>
                                            <p:strVal val="#ppt_x"/>
                                          </p:val>
                                        </p:tav>
                                        <p:tav tm="100000">
                                          <p:val>
                                            <p:strVal val="#ppt_x"/>
                                          </p:val>
                                        </p:tav>
                                      </p:tavLst>
                                    </p:anim>
                                    <p:anim calcmode="lin" valueType="num">
                                      <p:cBhvr>
                                        <p:cTn id="13" dur="500" fill="hold"/>
                                        <p:tgtEl>
                                          <p:spTgt spid="12083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20837"/>
                                        </p:tgtEl>
                                        <p:attrNameLst>
                                          <p:attrName>style.visibility</p:attrName>
                                        </p:attrNameLst>
                                      </p:cBhvr>
                                      <p:to>
                                        <p:strVal val="visible"/>
                                      </p:to>
                                    </p:set>
                                    <p:animEffect transition="in" filter="fade">
                                      <p:cBhvr>
                                        <p:cTn id="16" dur="1000"/>
                                        <p:tgtEl>
                                          <p:spTgt spid="120837"/>
                                        </p:tgtEl>
                                      </p:cBhvr>
                                    </p:animEffect>
                                    <p:anim calcmode="lin" valueType="num">
                                      <p:cBhvr>
                                        <p:cTn id="17" dur="1000" fill="hold"/>
                                        <p:tgtEl>
                                          <p:spTgt spid="120837"/>
                                        </p:tgtEl>
                                        <p:attrNameLst>
                                          <p:attrName>ppt_x</p:attrName>
                                        </p:attrNameLst>
                                      </p:cBhvr>
                                      <p:tavLst>
                                        <p:tav tm="0">
                                          <p:val>
                                            <p:strVal val="#ppt_x"/>
                                          </p:val>
                                        </p:tav>
                                        <p:tav tm="100000">
                                          <p:val>
                                            <p:strVal val="#ppt_x"/>
                                          </p:val>
                                        </p:tav>
                                      </p:tavLst>
                                    </p:anim>
                                    <p:anim calcmode="lin" valueType="num">
                                      <p:cBhvr>
                                        <p:cTn id="18" dur="1000" fill="hold"/>
                                        <p:tgtEl>
                                          <p:spTgt spid="12083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stCondLst>
                                    <p:cond delay="0"/>
                                  </p:stCondLst>
                                  <p:childTnLst>
                                    <p:set>
                                      <p:cBhvr>
                                        <p:cTn id="22" dur="1" fill="hold">
                                          <p:stCondLst>
                                            <p:cond delay="0"/>
                                          </p:stCondLst>
                                        </p:cTn>
                                        <p:tgtEl>
                                          <p:spTgt spid="120838"/>
                                        </p:tgtEl>
                                        <p:attrNameLst>
                                          <p:attrName>style.visibility</p:attrName>
                                        </p:attrNameLst>
                                      </p:cBhvr>
                                      <p:to>
                                        <p:strVal val="visible"/>
                                      </p:to>
                                    </p:set>
                                    <p:anim calcmode="lin" valueType="num">
                                      <p:cBhvr>
                                        <p:cTn id="23" dur="1000" fill="hold"/>
                                        <p:tgtEl>
                                          <p:spTgt spid="120838"/>
                                        </p:tgtEl>
                                        <p:attrNameLst>
                                          <p:attrName>ppt_w</p:attrName>
                                        </p:attrNameLst>
                                      </p:cBhvr>
                                      <p:tavLst>
                                        <p:tav tm="0">
                                          <p:val>
                                            <p:strVal val="#ppt_w*0.70"/>
                                          </p:val>
                                        </p:tav>
                                        <p:tav tm="100000">
                                          <p:val>
                                            <p:strVal val="#ppt_w"/>
                                          </p:val>
                                        </p:tav>
                                      </p:tavLst>
                                    </p:anim>
                                    <p:anim calcmode="lin" valueType="num">
                                      <p:cBhvr>
                                        <p:cTn id="24" dur="1000" fill="hold"/>
                                        <p:tgtEl>
                                          <p:spTgt spid="120838"/>
                                        </p:tgtEl>
                                        <p:attrNameLst>
                                          <p:attrName>ppt_h</p:attrName>
                                        </p:attrNameLst>
                                      </p:cBhvr>
                                      <p:tavLst>
                                        <p:tav tm="0">
                                          <p:val>
                                            <p:strVal val="#ppt_h"/>
                                          </p:val>
                                        </p:tav>
                                        <p:tav tm="100000">
                                          <p:val>
                                            <p:strVal val="#ppt_h"/>
                                          </p:val>
                                        </p:tav>
                                      </p:tavLst>
                                    </p:anim>
                                    <p:animEffect transition="in" filter="fade">
                                      <p:cBhvr>
                                        <p:cTn id="25" dur="1000"/>
                                        <p:tgtEl>
                                          <p:spTgt spid="1208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标题 121857"/>
          <p:cNvSpPr>
            <a:spLocks noGrp="1"/>
          </p:cNvSpPr>
          <p:nvPr>
            <p:ph type="title"/>
          </p:nvPr>
        </p:nvSpPr>
        <p:spPr/>
        <p:txBody>
          <a:bodyPr anchor="ctr"/>
          <a:lstStyle/>
          <a:p>
            <a:r>
              <a:rPr lang="zh-CN" altLang="en-US" dirty="0">
                <a:solidFill>
                  <a:srgbClr val="FF0066"/>
                </a:solidFill>
              </a:rPr>
              <a:t>拥挤与踩踏</a:t>
            </a:r>
          </a:p>
        </p:txBody>
      </p:sp>
      <p:sp>
        <p:nvSpPr>
          <p:cNvPr id="81922" name="内容占位符 2"/>
          <p:cNvSpPr>
            <a:spLocks noGrp="1"/>
          </p:cNvSpPr>
          <p:nvPr>
            <p:ph idx="1"/>
          </p:nvPr>
        </p:nvSpPr>
        <p:spPr/>
        <p:txBody>
          <a:bodyPr anchor="t"/>
          <a:lstStyle/>
          <a:p>
            <a:pPr indent="-267970"/>
            <a:endParaRPr lang="zh-CN" altLang="en-US"/>
          </a:p>
        </p:txBody>
      </p:sp>
      <p:pic>
        <p:nvPicPr>
          <p:cNvPr id="121860" name="图片 121859" descr="绿花0"/>
          <p:cNvPicPr>
            <a:picLocks noChangeAspect="1"/>
          </p:cNvPicPr>
          <p:nvPr/>
        </p:nvPicPr>
        <p:blipFill>
          <a:blip r:embed="rId2"/>
          <a:srcRect t="73935" r="80243"/>
          <a:stretch>
            <a:fillRect/>
          </a:stretch>
        </p:blipFill>
        <p:spPr>
          <a:xfrm>
            <a:off x="993775" y="4870450"/>
            <a:ext cx="1974850" cy="1957388"/>
          </a:xfrm>
          <a:prstGeom prst="rect">
            <a:avLst/>
          </a:prstGeom>
          <a:noFill/>
          <a:ln w="9525">
            <a:noFill/>
            <a:miter/>
          </a:ln>
        </p:spPr>
      </p:pic>
      <p:pic>
        <p:nvPicPr>
          <p:cNvPr id="121861" name="图片 121860" descr="无标题-5"/>
          <p:cNvPicPr>
            <a:picLocks noChangeAspect="1"/>
          </p:cNvPicPr>
          <p:nvPr/>
        </p:nvPicPr>
        <p:blipFill>
          <a:blip r:embed="rId3" cstate="print"/>
          <a:stretch>
            <a:fillRect/>
          </a:stretch>
        </p:blipFill>
        <p:spPr>
          <a:xfrm>
            <a:off x="8543925" y="4868863"/>
            <a:ext cx="2447925" cy="1836737"/>
          </a:xfrm>
          <a:prstGeom prst="rect">
            <a:avLst/>
          </a:prstGeom>
          <a:noFill/>
          <a:ln w="9525">
            <a:noFill/>
            <a:miter/>
          </a:ln>
        </p:spPr>
      </p:pic>
      <p:pic>
        <p:nvPicPr>
          <p:cNvPr id="121862" name="图片 121861" descr="无标题-4"/>
          <p:cNvPicPr>
            <a:picLocks noChangeAspect="1"/>
          </p:cNvPicPr>
          <p:nvPr/>
        </p:nvPicPr>
        <p:blipFill>
          <a:blip r:embed="rId4"/>
          <a:stretch>
            <a:fillRect/>
          </a:stretch>
        </p:blipFill>
        <p:spPr>
          <a:xfrm>
            <a:off x="1524000" y="6705600"/>
            <a:ext cx="9144000" cy="142875"/>
          </a:xfrm>
          <a:prstGeom prst="rect">
            <a:avLst/>
          </a:prstGeom>
          <a:noFill/>
          <a:ln w="9525">
            <a:noFill/>
            <a:miter/>
          </a:ln>
        </p:spPr>
      </p:pic>
      <p:pic>
        <p:nvPicPr>
          <p:cNvPr id="81926" name="图片 121862"/>
          <p:cNvPicPr>
            <a:picLocks noChangeAspect="1"/>
          </p:cNvPicPr>
          <p:nvPr/>
        </p:nvPicPr>
        <p:blipFill>
          <a:blip r:embed="rId5"/>
          <a:stretch>
            <a:fillRect/>
          </a:stretch>
        </p:blipFill>
        <p:spPr>
          <a:xfrm>
            <a:off x="1524000" y="768350"/>
            <a:ext cx="9144000" cy="5641975"/>
          </a:xfrm>
          <a:prstGeom prst="rect">
            <a:avLst/>
          </a:prstGeom>
          <a:noFill/>
          <a:ln w="9525">
            <a:noFill/>
            <a:miter/>
          </a:ln>
        </p:spPr>
      </p:pic>
      <p:sp>
        <p:nvSpPr>
          <p:cNvPr id="81927" name="灯片编号占位符 2"/>
          <p:cNvSpPr txBox="1">
            <a:spLocks noGrp="1"/>
          </p:cNvSpPr>
          <p:nvPr/>
        </p:nvSpPr>
        <p:spPr>
          <a:xfrm>
            <a:off x="9906000" y="6410325"/>
            <a:ext cx="631825" cy="3635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55</a:t>
            </a:fld>
            <a:endParaRPr lang="en-US" altLang="x-none" sz="1200" dirty="0">
              <a:solidFill>
                <a:srgbClr val="0C61AE"/>
              </a:solidFill>
              <a:latin typeface="Calibri" pitchFamily="34"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1860"/>
                                        </p:tgtEl>
                                        <p:attrNameLst>
                                          <p:attrName>style.visibility</p:attrName>
                                        </p:attrNameLst>
                                      </p:cBhvr>
                                      <p:to>
                                        <p:strVal val="visible"/>
                                      </p:to>
                                    </p:set>
                                    <p:animEffect transition="in" filter="fade">
                                      <p:cBhvr>
                                        <p:cTn id="7" dur="500"/>
                                        <p:tgtEl>
                                          <p:spTgt spid="121860"/>
                                        </p:tgtEl>
                                      </p:cBhvr>
                                    </p:animEffect>
                                    <p:anim calcmode="lin" valueType="num">
                                      <p:cBhvr>
                                        <p:cTn id="8" dur="500" fill="hold"/>
                                        <p:tgtEl>
                                          <p:spTgt spid="121860"/>
                                        </p:tgtEl>
                                        <p:attrNameLst>
                                          <p:attrName>ppt_x</p:attrName>
                                        </p:attrNameLst>
                                      </p:cBhvr>
                                      <p:tavLst>
                                        <p:tav tm="0">
                                          <p:val>
                                            <p:strVal val="#ppt_x"/>
                                          </p:val>
                                        </p:tav>
                                        <p:tav tm="100000">
                                          <p:val>
                                            <p:strVal val="#ppt_x"/>
                                          </p:val>
                                        </p:tav>
                                      </p:tavLst>
                                    </p:anim>
                                    <p:anim calcmode="lin" valueType="num">
                                      <p:cBhvr>
                                        <p:cTn id="9" dur="500" fill="hold"/>
                                        <p:tgtEl>
                                          <p:spTgt spid="12186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1861"/>
                                        </p:tgtEl>
                                        <p:attrNameLst>
                                          <p:attrName>style.visibility</p:attrName>
                                        </p:attrNameLst>
                                      </p:cBhvr>
                                      <p:to>
                                        <p:strVal val="visible"/>
                                      </p:to>
                                    </p:set>
                                    <p:animEffect transition="in" filter="fade">
                                      <p:cBhvr>
                                        <p:cTn id="12" dur="1000"/>
                                        <p:tgtEl>
                                          <p:spTgt spid="121861"/>
                                        </p:tgtEl>
                                      </p:cBhvr>
                                    </p:animEffect>
                                    <p:anim calcmode="lin" valueType="num">
                                      <p:cBhvr>
                                        <p:cTn id="13" dur="1000" fill="hold"/>
                                        <p:tgtEl>
                                          <p:spTgt spid="121861"/>
                                        </p:tgtEl>
                                        <p:attrNameLst>
                                          <p:attrName>ppt_x</p:attrName>
                                        </p:attrNameLst>
                                      </p:cBhvr>
                                      <p:tavLst>
                                        <p:tav tm="0">
                                          <p:val>
                                            <p:strVal val="#ppt_x"/>
                                          </p:val>
                                        </p:tav>
                                        <p:tav tm="100000">
                                          <p:val>
                                            <p:strVal val="#ppt_x"/>
                                          </p:val>
                                        </p:tav>
                                      </p:tavLst>
                                    </p:anim>
                                    <p:anim calcmode="lin" valueType="num">
                                      <p:cBhvr>
                                        <p:cTn id="14" dur="1000" fill="hold"/>
                                        <p:tgtEl>
                                          <p:spTgt spid="12186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121862"/>
                                        </p:tgtEl>
                                        <p:attrNameLst>
                                          <p:attrName>style.visibility</p:attrName>
                                        </p:attrNameLst>
                                      </p:cBhvr>
                                      <p:to>
                                        <p:strVal val="visible"/>
                                      </p:to>
                                    </p:set>
                                    <p:anim calcmode="lin" valueType="num">
                                      <p:cBhvr>
                                        <p:cTn id="19" dur="1000" fill="hold"/>
                                        <p:tgtEl>
                                          <p:spTgt spid="121862"/>
                                        </p:tgtEl>
                                        <p:attrNameLst>
                                          <p:attrName>ppt_w</p:attrName>
                                        </p:attrNameLst>
                                      </p:cBhvr>
                                      <p:tavLst>
                                        <p:tav tm="0">
                                          <p:val>
                                            <p:strVal val="#ppt_w*0.70"/>
                                          </p:val>
                                        </p:tav>
                                        <p:tav tm="100000">
                                          <p:val>
                                            <p:strVal val="#ppt_w"/>
                                          </p:val>
                                        </p:tav>
                                      </p:tavLst>
                                    </p:anim>
                                    <p:anim calcmode="lin" valueType="num">
                                      <p:cBhvr>
                                        <p:cTn id="20" dur="1000" fill="hold"/>
                                        <p:tgtEl>
                                          <p:spTgt spid="121862"/>
                                        </p:tgtEl>
                                        <p:attrNameLst>
                                          <p:attrName>ppt_h</p:attrName>
                                        </p:attrNameLst>
                                      </p:cBhvr>
                                      <p:tavLst>
                                        <p:tav tm="0">
                                          <p:val>
                                            <p:strVal val="#ppt_h"/>
                                          </p:val>
                                        </p:tav>
                                        <p:tav tm="100000">
                                          <p:val>
                                            <p:strVal val="#ppt_h"/>
                                          </p:val>
                                        </p:tav>
                                      </p:tavLst>
                                    </p:anim>
                                    <p:animEffect transition="in" filter="fade">
                                      <p:cBhvr>
                                        <p:cTn id="21" dur="1000"/>
                                        <p:tgtEl>
                                          <p:spTgt spid="1218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90113"/>
          <p:cNvSpPr>
            <a:spLocks noGrp="1"/>
          </p:cNvSpPr>
          <p:nvPr>
            <p:ph type="title"/>
          </p:nvPr>
        </p:nvSpPr>
        <p:spPr>
          <a:xfrm>
            <a:off x="575945" y="62230"/>
            <a:ext cx="10972800" cy="1334135"/>
          </a:xfrm>
        </p:spPr>
        <p:txBody>
          <a:bodyPr anchor="ctr"/>
          <a:lstStyle/>
          <a:p>
            <a:pPr lvl="0"/>
            <a:r>
              <a:rPr lang="zh-CN" altLang="en-US" sz="1800" b="1">
                <a:solidFill>
                  <a:schemeClr val="tx1"/>
                </a:solidFill>
                <a:sym typeface="+mn-ea"/>
              </a:rPr>
              <a:t>“当时还没有到零点跨年，外滩平台上人太多了，挤的都喘不过气了，大概持续了有十分钟的样子。后来不断有人晕倒，大部分都是女生，我朋友也晕倒了，后来就开始踩踏了，晕倒的人被直接踩到了，严重的都堆了好几层，我长这么大还是第一次看到有人当场吐血，太可怕了！”从事故现场出来时，遍地是散落的手机和钱包等物品，现场惨不忍睹。</a:t>
            </a:r>
          </a:p>
        </p:txBody>
      </p:sp>
      <p:pic>
        <p:nvPicPr>
          <p:cNvPr id="90116" name="图片 90115" descr="绿花0"/>
          <p:cNvPicPr>
            <a:picLocks noChangeAspect="1"/>
          </p:cNvPicPr>
          <p:nvPr/>
        </p:nvPicPr>
        <p:blipFill>
          <a:blip r:embed="rId2"/>
          <a:srcRect t="73935" r="80243"/>
          <a:stretch>
            <a:fillRect/>
          </a:stretch>
        </p:blipFill>
        <p:spPr>
          <a:xfrm>
            <a:off x="-706967" y="4870451"/>
            <a:ext cx="2633133" cy="1957916"/>
          </a:xfrm>
          <a:prstGeom prst="rect">
            <a:avLst/>
          </a:prstGeom>
          <a:noFill/>
          <a:ln w="9525">
            <a:noFill/>
            <a:miter/>
          </a:ln>
        </p:spPr>
      </p:pic>
      <p:pic>
        <p:nvPicPr>
          <p:cNvPr id="90117" name="图片 90116" descr="无标题-5"/>
          <p:cNvPicPr>
            <a:picLocks noChangeAspect="1"/>
          </p:cNvPicPr>
          <p:nvPr/>
        </p:nvPicPr>
        <p:blipFill>
          <a:blip r:embed="rId3" cstate="print"/>
          <a:srcRect/>
          <a:stretch>
            <a:fillRect/>
          </a:stretch>
        </p:blipFill>
        <p:spPr>
          <a:xfrm>
            <a:off x="9359900" y="4868333"/>
            <a:ext cx="3263900" cy="1837267"/>
          </a:xfrm>
          <a:prstGeom prst="rect">
            <a:avLst/>
          </a:prstGeom>
          <a:noFill/>
          <a:ln w="9525">
            <a:noFill/>
            <a:miter/>
          </a:ln>
        </p:spPr>
      </p:pic>
      <p:pic>
        <p:nvPicPr>
          <p:cNvPr id="90118" name="图片 90117" descr="无标题-4"/>
          <p:cNvPicPr>
            <a:picLocks noChangeAspect="1"/>
          </p:cNvPicPr>
          <p:nvPr/>
        </p:nvPicPr>
        <p:blipFill>
          <a:blip r:embed="rId4"/>
          <a:srcRect/>
          <a:stretch>
            <a:fillRect/>
          </a:stretch>
        </p:blipFill>
        <p:spPr>
          <a:xfrm>
            <a:off x="416560" y="6717030"/>
            <a:ext cx="12192000" cy="141817"/>
          </a:xfrm>
          <a:prstGeom prst="rect">
            <a:avLst/>
          </a:prstGeom>
          <a:noFill/>
          <a:ln w="9525">
            <a:noFill/>
            <a:miter/>
          </a:ln>
        </p:spPr>
      </p:pic>
      <p:pic>
        <p:nvPicPr>
          <p:cNvPr id="91143" name="图片 91142"/>
          <p:cNvPicPr>
            <a:picLocks noChangeAspect="1"/>
          </p:cNvPicPr>
          <p:nvPr/>
        </p:nvPicPr>
        <p:blipFill>
          <a:blip r:embed="rId5"/>
          <a:srcRect/>
          <a:stretch>
            <a:fillRect/>
          </a:stretch>
        </p:blipFill>
        <p:spPr>
          <a:xfrm>
            <a:off x="687070" y="1310005"/>
            <a:ext cx="10634345" cy="5448300"/>
          </a:xfrm>
          <a:prstGeom prst="rect">
            <a:avLst/>
          </a:prstGeom>
          <a:noFill/>
          <a:ln w="9525">
            <a:noFill/>
            <a:miter/>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0116"/>
                                        </p:tgtEl>
                                        <p:attrNameLst>
                                          <p:attrName>style.visibility</p:attrName>
                                        </p:attrNameLst>
                                      </p:cBhvr>
                                      <p:to>
                                        <p:strVal val="visible"/>
                                      </p:to>
                                    </p:set>
                                    <p:animEffect transition="in" filter="fade">
                                      <p:cBhvr>
                                        <p:cTn id="7" dur="500"/>
                                        <p:tgtEl>
                                          <p:spTgt spid="90116"/>
                                        </p:tgtEl>
                                      </p:cBhvr>
                                    </p:animEffect>
                                    <p:anim calcmode="lin" valueType="num">
                                      <p:cBhvr>
                                        <p:cTn id="8" dur="500" fill="hold"/>
                                        <p:tgtEl>
                                          <p:spTgt spid="90116"/>
                                        </p:tgtEl>
                                        <p:attrNameLst>
                                          <p:attrName>ppt_x</p:attrName>
                                        </p:attrNameLst>
                                      </p:cBhvr>
                                      <p:tavLst>
                                        <p:tav tm="0">
                                          <p:val>
                                            <p:strVal val="#ppt_x"/>
                                          </p:val>
                                        </p:tav>
                                        <p:tav tm="100000">
                                          <p:val>
                                            <p:strVal val="#ppt_x"/>
                                          </p:val>
                                        </p:tav>
                                      </p:tavLst>
                                    </p:anim>
                                    <p:anim calcmode="lin" valueType="num">
                                      <p:cBhvr>
                                        <p:cTn id="9" dur="500" fill="hold"/>
                                        <p:tgtEl>
                                          <p:spTgt spid="9011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0117"/>
                                        </p:tgtEl>
                                        <p:attrNameLst>
                                          <p:attrName>style.visibility</p:attrName>
                                        </p:attrNameLst>
                                      </p:cBhvr>
                                      <p:to>
                                        <p:strVal val="visible"/>
                                      </p:to>
                                    </p:set>
                                    <p:animEffect transition="in" filter="fade">
                                      <p:cBhvr>
                                        <p:cTn id="12" dur="1000"/>
                                        <p:tgtEl>
                                          <p:spTgt spid="90117"/>
                                        </p:tgtEl>
                                      </p:cBhvr>
                                    </p:animEffect>
                                    <p:anim calcmode="lin" valueType="num">
                                      <p:cBhvr>
                                        <p:cTn id="13" dur="1000" fill="hold"/>
                                        <p:tgtEl>
                                          <p:spTgt spid="90117"/>
                                        </p:tgtEl>
                                        <p:attrNameLst>
                                          <p:attrName>ppt_x</p:attrName>
                                        </p:attrNameLst>
                                      </p:cBhvr>
                                      <p:tavLst>
                                        <p:tav tm="0">
                                          <p:val>
                                            <p:strVal val="#ppt_x"/>
                                          </p:val>
                                        </p:tav>
                                        <p:tav tm="100000">
                                          <p:val>
                                            <p:strVal val="#ppt_x"/>
                                          </p:val>
                                        </p:tav>
                                      </p:tavLst>
                                    </p:anim>
                                    <p:anim calcmode="lin" valueType="num">
                                      <p:cBhvr>
                                        <p:cTn id="14" dur="1000" fill="hold"/>
                                        <p:tgtEl>
                                          <p:spTgt spid="901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90118"/>
                                        </p:tgtEl>
                                        <p:attrNameLst>
                                          <p:attrName>style.visibility</p:attrName>
                                        </p:attrNameLst>
                                      </p:cBhvr>
                                      <p:to>
                                        <p:strVal val="visible"/>
                                      </p:to>
                                    </p:set>
                                    <p:anim calcmode="lin" valueType="num">
                                      <p:cBhvr>
                                        <p:cTn id="19" dur="1000" fill="hold"/>
                                        <p:tgtEl>
                                          <p:spTgt spid="90118"/>
                                        </p:tgtEl>
                                        <p:attrNameLst>
                                          <p:attrName>ppt_w</p:attrName>
                                        </p:attrNameLst>
                                      </p:cBhvr>
                                      <p:tavLst>
                                        <p:tav tm="0">
                                          <p:val>
                                            <p:strVal val="#ppt_w*0.70"/>
                                          </p:val>
                                        </p:tav>
                                        <p:tav tm="100000">
                                          <p:val>
                                            <p:strVal val="#ppt_w"/>
                                          </p:val>
                                        </p:tav>
                                      </p:tavLst>
                                    </p:anim>
                                    <p:anim calcmode="lin" valueType="num">
                                      <p:cBhvr>
                                        <p:cTn id="20" dur="1000" fill="hold"/>
                                        <p:tgtEl>
                                          <p:spTgt spid="90118"/>
                                        </p:tgtEl>
                                        <p:attrNameLst>
                                          <p:attrName>ppt_h</p:attrName>
                                        </p:attrNameLst>
                                      </p:cBhvr>
                                      <p:tavLst>
                                        <p:tav tm="0">
                                          <p:val>
                                            <p:strVal val="#ppt_h"/>
                                          </p:val>
                                        </p:tav>
                                        <p:tav tm="100000">
                                          <p:val>
                                            <p:strVal val="#ppt_h"/>
                                          </p:val>
                                        </p:tav>
                                      </p:tavLst>
                                    </p:anim>
                                    <p:animEffect transition="in" filter="fade">
                                      <p:cBhvr>
                                        <p:cTn id="21" dur="10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6385"/>
          <p:cNvSpPr>
            <a:spLocks noGrp="1"/>
          </p:cNvSpPr>
          <p:nvPr>
            <p:ph type="title"/>
          </p:nvPr>
        </p:nvSpPr>
        <p:spPr>
          <a:xfrm>
            <a:off x="1366649" y="63500"/>
            <a:ext cx="9492366" cy="601663"/>
          </a:xfrm>
        </p:spPr>
        <p:txBody>
          <a:bodyPr anchor="ctr"/>
          <a:lstStyle/>
          <a:p>
            <a:r>
              <a:rPr lang="zh-CN" altLang="en-US" dirty="0"/>
              <a:t>生命如此脆弱！！！</a:t>
            </a:r>
          </a:p>
        </p:txBody>
      </p:sp>
      <p:pic>
        <p:nvPicPr>
          <p:cNvPr id="16387" name="图片 16387"/>
          <p:cNvPicPr>
            <a:picLocks noChangeAspect="1"/>
          </p:cNvPicPr>
          <p:nvPr/>
        </p:nvPicPr>
        <p:blipFill>
          <a:blip r:embed="rId2"/>
          <a:srcRect/>
          <a:stretch>
            <a:fillRect/>
          </a:stretch>
        </p:blipFill>
        <p:spPr>
          <a:xfrm>
            <a:off x="1249680" y="675640"/>
            <a:ext cx="10094595" cy="6187440"/>
          </a:xfrm>
          <a:prstGeom prst="rect">
            <a:avLst/>
          </a:prstGeom>
          <a:noFill/>
          <a:ln w="9525">
            <a:noFill/>
            <a:miter/>
          </a:ln>
        </p:spPr>
      </p:pic>
      <p:sp>
        <p:nvSpPr>
          <p:cNvPr id="16388"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57</a:t>
            </a:fld>
            <a:endParaRPr lang="en-US" altLang="x-none" sz="1200" dirty="0">
              <a:solidFill>
                <a:srgbClr val="0C61AE"/>
              </a:solidFill>
              <a:latin typeface="Calibri" pitchFamily="34" charset="0"/>
              <a:ea typeface="宋体"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5361"/>
          <p:cNvSpPr>
            <a:spLocks noGrp="1"/>
          </p:cNvSpPr>
          <p:nvPr>
            <p:ph type="title"/>
          </p:nvPr>
        </p:nvSpPr>
        <p:spPr>
          <a:xfrm>
            <a:off x="757049" y="401955"/>
            <a:ext cx="9492366" cy="601663"/>
          </a:xfrm>
        </p:spPr>
        <p:txBody>
          <a:bodyPr anchor="ctr"/>
          <a:lstStyle/>
          <a:p>
            <a:r>
              <a:rPr lang="zh-CN" altLang="en-US" dirty="0"/>
              <a:t>凋零</a:t>
            </a:r>
          </a:p>
        </p:txBody>
      </p:sp>
      <p:pic>
        <p:nvPicPr>
          <p:cNvPr id="15363" name="图片 15363"/>
          <p:cNvPicPr>
            <a:picLocks noChangeAspect="1"/>
          </p:cNvPicPr>
          <p:nvPr/>
        </p:nvPicPr>
        <p:blipFill>
          <a:blip r:embed="rId2"/>
          <a:srcRect/>
          <a:stretch>
            <a:fillRect/>
          </a:stretch>
        </p:blipFill>
        <p:spPr>
          <a:xfrm>
            <a:off x="1939925" y="632460"/>
            <a:ext cx="9380220" cy="5808345"/>
          </a:xfrm>
          <a:prstGeom prst="rect">
            <a:avLst/>
          </a:prstGeom>
          <a:noFill/>
          <a:ln w="9525">
            <a:noFill/>
            <a:miter/>
          </a:ln>
        </p:spPr>
      </p:pic>
      <p:sp>
        <p:nvSpPr>
          <p:cNvPr id="15364"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58</a:t>
            </a:fld>
            <a:endParaRPr lang="en-US" altLang="x-none" sz="1200" dirty="0">
              <a:solidFill>
                <a:srgbClr val="0C61AE"/>
              </a:solidFill>
              <a:latin typeface="Calibri" pitchFamily="34"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8433"/>
          <p:cNvSpPr>
            <a:spLocks noGrp="1"/>
          </p:cNvSpPr>
          <p:nvPr>
            <p:ph type="title" orient="vert"/>
          </p:nvPr>
        </p:nvSpPr>
        <p:spPr>
          <a:xfrm>
            <a:off x="9333866" y="365125"/>
            <a:ext cx="1971675" cy="5811838"/>
          </a:xfrm>
        </p:spPr>
        <p:txBody>
          <a:bodyPr anchor="ctr"/>
          <a:lstStyle/>
          <a:p>
            <a:r>
              <a:rPr lang="zh-CN" altLang="en-US" dirty="0">
                <a:solidFill>
                  <a:schemeClr val="hlink"/>
                </a:solidFill>
              </a:rPr>
              <a:t>感慨：</a:t>
            </a:r>
          </a:p>
        </p:txBody>
      </p:sp>
      <p:sp>
        <p:nvSpPr>
          <p:cNvPr id="18435" name="文本占位符 18434"/>
          <p:cNvSpPr>
            <a:spLocks noGrp="1"/>
          </p:cNvSpPr>
          <p:nvPr>
            <p:ph type="body" orient="vert" idx="1"/>
          </p:nvPr>
        </p:nvSpPr>
        <p:spPr>
          <a:xfrm>
            <a:off x="2863850" y="805815"/>
            <a:ext cx="5802630" cy="5507355"/>
          </a:xfrm>
        </p:spPr>
        <p:txBody>
          <a:bodyPr anchor="t"/>
          <a:lstStyle/>
          <a:p>
            <a:pPr indent="-267970">
              <a:lnSpc>
                <a:spcPct val="90000"/>
              </a:lnSpc>
            </a:pPr>
            <a:r>
              <a:rPr lang="zh-CN" altLang="en-US" sz="3200" b="1" dirty="0">
                <a:solidFill>
                  <a:srgbClr val="339933"/>
                </a:solidFill>
                <a:latin typeface="楷体" charset="0"/>
                <a:ea typeface="楷体" charset="0"/>
              </a:rPr>
              <a:t>青春</a:t>
            </a:r>
          </a:p>
          <a:p>
            <a:pPr indent="-267970">
              <a:lnSpc>
                <a:spcPct val="90000"/>
              </a:lnSpc>
            </a:pPr>
            <a:r>
              <a:rPr lang="zh-CN" altLang="en-US" sz="3200" b="1" dirty="0">
                <a:solidFill>
                  <a:srgbClr val="339933"/>
                </a:solidFill>
                <a:latin typeface="楷体" charset="0"/>
                <a:ea typeface="楷体" charset="0"/>
              </a:rPr>
              <a:t>如此热切地</a:t>
            </a:r>
          </a:p>
          <a:p>
            <a:pPr indent="-267970">
              <a:lnSpc>
                <a:spcPct val="90000"/>
              </a:lnSpc>
            </a:pPr>
            <a:r>
              <a:rPr lang="zh-CN" altLang="en-US" sz="3200" b="1" dirty="0">
                <a:solidFill>
                  <a:srgbClr val="339933"/>
                </a:solidFill>
                <a:latin typeface="楷体" charset="0"/>
                <a:ea typeface="楷体" charset="0"/>
              </a:rPr>
              <a:t>伸出手臂</a:t>
            </a:r>
          </a:p>
          <a:p>
            <a:pPr indent="-267970">
              <a:lnSpc>
                <a:spcPct val="90000"/>
              </a:lnSpc>
            </a:pPr>
            <a:r>
              <a:rPr lang="zh-CN" altLang="en-US" sz="3200" b="1" dirty="0">
                <a:solidFill>
                  <a:srgbClr val="339933"/>
                </a:solidFill>
                <a:latin typeface="楷体" charset="0"/>
                <a:ea typeface="楷体" charset="0"/>
              </a:rPr>
              <a:t>在东方</a:t>
            </a:r>
          </a:p>
          <a:p>
            <a:pPr indent="-267970">
              <a:lnSpc>
                <a:spcPct val="90000"/>
              </a:lnSpc>
            </a:pPr>
            <a:r>
              <a:rPr lang="zh-CN" altLang="en-US" sz="3200" b="1" dirty="0">
                <a:solidFill>
                  <a:srgbClr val="339933"/>
                </a:solidFill>
                <a:latin typeface="楷体" charset="0"/>
                <a:ea typeface="楷体" charset="0"/>
              </a:rPr>
              <a:t>与太阳最近的距离</a:t>
            </a:r>
          </a:p>
          <a:p>
            <a:pPr indent="-267970">
              <a:lnSpc>
                <a:spcPct val="90000"/>
              </a:lnSpc>
            </a:pPr>
            <a:r>
              <a:rPr lang="zh-CN" altLang="en-US" sz="3200" b="1" dirty="0">
                <a:solidFill>
                  <a:srgbClr val="339933"/>
                </a:solidFill>
                <a:latin typeface="楷体" charset="0"/>
                <a:ea typeface="楷体" charset="0"/>
              </a:rPr>
              <a:t>却没有触摸到</a:t>
            </a:r>
          </a:p>
          <a:p>
            <a:pPr indent="-267970">
              <a:lnSpc>
                <a:spcPct val="90000"/>
              </a:lnSpc>
            </a:pPr>
            <a:r>
              <a:rPr lang="zh-CN" altLang="en-US" sz="3200" b="1" dirty="0">
                <a:solidFill>
                  <a:srgbClr val="339933"/>
                </a:solidFill>
                <a:latin typeface="楷体" charset="0"/>
                <a:ea typeface="楷体" charset="0"/>
              </a:rPr>
              <a:t>2015</a:t>
            </a:r>
          </a:p>
          <a:p>
            <a:pPr indent="-267970">
              <a:lnSpc>
                <a:spcPct val="90000"/>
              </a:lnSpc>
            </a:pPr>
            <a:r>
              <a:rPr lang="zh-CN" altLang="en-US" sz="3200" b="1" dirty="0">
                <a:solidFill>
                  <a:srgbClr val="339933"/>
                </a:solidFill>
                <a:latin typeface="楷体" charset="0"/>
                <a:ea typeface="楷体" charset="0"/>
              </a:rPr>
              <a:t>第一抹</a:t>
            </a:r>
          </a:p>
          <a:p>
            <a:pPr indent="-267970">
              <a:lnSpc>
                <a:spcPct val="90000"/>
              </a:lnSpc>
            </a:pPr>
            <a:r>
              <a:rPr lang="zh-CN" altLang="en-US" sz="3200" b="1" dirty="0">
                <a:solidFill>
                  <a:srgbClr val="339933"/>
                </a:solidFill>
                <a:latin typeface="楷体" charset="0"/>
                <a:ea typeface="楷体" charset="0"/>
              </a:rPr>
              <a:t>晨曦</a:t>
            </a:r>
          </a:p>
        </p:txBody>
      </p:sp>
      <p:pic>
        <p:nvPicPr>
          <p:cNvPr id="18436" name="内容占位符 18435" descr="无标题-5"/>
          <p:cNvPicPr>
            <a:picLocks noGrp="1" noChangeAspect="1"/>
          </p:cNvPicPr>
          <p:nvPr>
            <p:ph idx="11"/>
          </p:nvPr>
        </p:nvPicPr>
        <p:blipFill>
          <a:blip r:embed="rId2" cstate="print"/>
          <a:srcRect/>
          <a:stretch>
            <a:fillRect/>
          </a:stretch>
        </p:blipFill>
        <p:spPr>
          <a:xfrm>
            <a:off x="8220711" y="4868863"/>
            <a:ext cx="2447925" cy="1836737"/>
          </a:xfrm>
        </p:spPr>
      </p:pic>
      <p:pic>
        <p:nvPicPr>
          <p:cNvPr id="18439" name="内容占位符 18438" descr="无标题-4"/>
          <p:cNvPicPr>
            <a:picLocks noGrp="1" noChangeAspect="1"/>
          </p:cNvPicPr>
          <p:nvPr>
            <p:ph idx="21"/>
          </p:nvPr>
        </p:nvPicPr>
        <p:blipFill>
          <a:blip r:embed="rId3"/>
          <a:srcRect/>
          <a:stretch>
            <a:fillRect/>
          </a:stretch>
        </p:blipFill>
        <p:spPr>
          <a:xfrm>
            <a:off x="1523048" y="6705600"/>
            <a:ext cx="9145588" cy="142875"/>
          </a:xfrm>
        </p:spPr>
      </p:pic>
      <p:sp>
        <p:nvSpPr>
          <p:cNvPr id="17415"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59</a:t>
            </a:fld>
            <a:endParaRPr lang="en-US" altLang="x-none" sz="1200" dirty="0">
              <a:solidFill>
                <a:srgbClr val="0C61AE"/>
              </a:solidFill>
              <a:latin typeface="Calibri" pitchFamily="34" charset="0"/>
              <a:ea typeface="宋体"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indefinite" fill="hold">
                                          <p:stCondLst>
                                            <p:cond delay="0"/>
                                          </p:stCondLst>
                                        </p:cTn>
                                        <p:tgtEl>
                                          <p:spTgt spid="18434"/>
                                        </p:tgtEl>
                                        <p:attrNameLst>
                                          <p:attrName>style.visibility</p:attrName>
                                        </p:attrNameLst>
                                      </p:cBhvr>
                                      <p:to>
                                        <p:strVal val="visible"/>
                                      </p:to>
                                    </p:set>
                                    <p:anim calcmode="lin" valueType="num">
                                      <p:cBhvr>
                                        <p:cTn id="7" dur="1000" fill="hold"/>
                                        <p:tgtEl>
                                          <p:spTgt spid="18434"/>
                                        </p:tgtEl>
                                        <p:attrNameLst>
                                          <p:attrName>ppt_x</p:attrName>
                                        </p:attrNameLst>
                                      </p:cBhvr>
                                      <p:tavLst>
                                        <p:tav tm="0">
                                          <p:val>
                                            <p:strVal val="#ppt_x-.2"/>
                                          </p:val>
                                        </p:tav>
                                        <p:tav tm="100000">
                                          <p:val>
                                            <p:strVal val="#ppt_x"/>
                                          </p:val>
                                        </p:tav>
                                      </p:tavLst>
                                    </p:anim>
                                    <p:anim calcmode="lin" valueType="num">
                                      <p:cBhvr>
                                        <p:cTn id="8" dur="1000" fill="hold"/>
                                        <p:tgtEl>
                                          <p:spTgt spid="1843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434"/>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entr" presetSubtype="0" fill="hold" grpId="0" nodeType="clickEffect">
                                  <p:stCondLst>
                                    <p:cond delay="0"/>
                                  </p:stCondLst>
                                  <p:childTnLst>
                                    <p:set>
                                      <p:cBhvr>
                                        <p:cTn id="13" dur="indefinite" fill="hold">
                                          <p:stCondLst>
                                            <p:cond delay="0"/>
                                          </p:stCondLst>
                                        </p:cTn>
                                        <p:tgtEl>
                                          <p:spTgt spid="18435">
                                            <p:txEl>
                                              <p:pRg st="0" end="0"/>
                                            </p:txEl>
                                          </p:spTgt>
                                        </p:tgtEl>
                                        <p:attrNameLst>
                                          <p:attrName>style.visibility</p:attrName>
                                        </p:attrNameLst>
                                      </p:cBhvr>
                                      <p:to>
                                        <p:strVal val="visible"/>
                                      </p:to>
                                    </p:set>
                                    <p:animEffect transition="in" filter="fade">
                                      <p:cBhvr>
                                        <p:cTn id="14" dur="500"/>
                                        <p:tgtEl>
                                          <p:spTgt spid="18435">
                                            <p:txEl>
                                              <p:pRg st="0" end="0"/>
                                            </p:txEl>
                                          </p:spTgt>
                                        </p:tgtEl>
                                      </p:cBhvr>
                                    </p:animEffect>
                                    <p:anim calcmode="lin" valueType="num">
                                      <p:cBhvr>
                                        <p:cTn id="15"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18435">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0" presetClass="entr" presetSubtype="0" fill="hold" grpId="0" nodeType="clickEffect">
                                  <p:stCondLst>
                                    <p:cond delay="0"/>
                                  </p:stCondLst>
                                  <p:childTnLst>
                                    <p:set>
                                      <p:cBhvr>
                                        <p:cTn id="20" dur="indefinite" fill="hold">
                                          <p:stCondLst>
                                            <p:cond delay="0"/>
                                          </p:stCondLst>
                                        </p:cTn>
                                        <p:tgtEl>
                                          <p:spTgt spid="18435">
                                            <p:txEl>
                                              <p:pRg st="1" end="1"/>
                                            </p:txEl>
                                          </p:spTgt>
                                        </p:tgtEl>
                                        <p:attrNameLst>
                                          <p:attrName>style.visibility</p:attrName>
                                        </p:attrNameLst>
                                      </p:cBhvr>
                                      <p:to>
                                        <p:strVal val="visible"/>
                                      </p:to>
                                    </p:set>
                                    <p:animEffect transition="in" filter="fade">
                                      <p:cBhvr>
                                        <p:cTn id="21" dur="500"/>
                                        <p:tgtEl>
                                          <p:spTgt spid="18435">
                                            <p:txEl>
                                              <p:pRg st="1" end="1"/>
                                            </p:txEl>
                                          </p:spTgt>
                                        </p:tgtEl>
                                      </p:cBhvr>
                                    </p:animEffect>
                                    <p:anim calcmode="lin" valueType="num">
                                      <p:cBhvr>
                                        <p:cTn id="22"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18435">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0" presetClass="entr" presetSubtype="0" fill="hold" grpId="0" nodeType="clickEffect">
                                  <p:stCondLst>
                                    <p:cond delay="0"/>
                                  </p:stCondLst>
                                  <p:childTnLst>
                                    <p:set>
                                      <p:cBhvr>
                                        <p:cTn id="27" dur="indefinite" fill="hold">
                                          <p:stCondLst>
                                            <p:cond delay="0"/>
                                          </p:stCondLst>
                                        </p:cTn>
                                        <p:tgtEl>
                                          <p:spTgt spid="18435">
                                            <p:txEl>
                                              <p:pRg st="2" end="2"/>
                                            </p:txEl>
                                          </p:spTgt>
                                        </p:tgtEl>
                                        <p:attrNameLst>
                                          <p:attrName>style.visibility</p:attrName>
                                        </p:attrNameLst>
                                      </p:cBhvr>
                                      <p:to>
                                        <p:strVal val="visible"/>
                                      </p:to>
                                    </p:set>
                                    <p:animEffect transition="in" filter="fade">
                                      <p:cBhvr>
                                        <p:cTn id="28" dur="500"/>
                                        <p:tgtEl>
                                          <p:spTgt spid="18435">
                                            <p:txEl>
                                              <p:pRg st="2" end="2"/>
                                            </p:txEl>
                                          </p:spTgt>
                                        </p:tgtEl>
                                      </p:cBhvr>
                                    </p:animEffect>
                                    <p:anim calcmode="lin" valueType="num">
                                      <p:cBhvr>
                                        <p:cTn id="29"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18435">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0" presetClass="entr" presetSubtype="0" fill="hold" grpId="0" nodeType="clickEffect">
                                  <p:stCondLst>
                                    <p:cond delay="0"/>
                                  </p:stCondLst>
                                  <p:childTnLst>
                                    <p:set>
                                      <p:cBhvr>
                                        <p:cTn id="34" dur="indefinite" fill="hold">
                                          <p:stCondLst>
                                            <p:cond delay="0"/>
                                          </p:stCondLst>
                                        </p:cTn>
                                        <p:tgtEl>
                                          <p:spTgt spid="18435">
                                            <p:txEl>
                                              <p:pRg st="3" end="3"/>
                                            </p:txEl>
                                          </p:spTgt>
                                        </p:tgtEl>
                                        <p:attrNameLst>
                                          <p:attrName>style.visibility</p:attrName>
                                        </p:attrNameLst>
                                      </p:cBhvr>
                                      <p:to>
                                        <p:strVal val="visible"/>
                                      </p:to>
                                    </p:set>
                                    <p:animEffect transition="in" filter="fade">
                                      <p:cBhvr>
                                        <p:cTn id="35" dur="500"/>
                                        <p:tgtEl>
                                          <p:spTgt spid="18435">
                                            <p:txEl>
                                              <p:pRg st="3" end="3"/>
                                            </p:txEl>
                                          </p:spTgt>
                                        </p:tgtEl>
                                      </p:cBhvr>
                                    </p:animEffect>
                                    <p:anim calcmode="lin" valueType="num">
                                      <p:cBhvr>
                                        <p:cTn id="36" dur="5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p:cTn id="37" dur="500" fill="hold"/>
                                        <p:tgtEl>
                                          <p:spTgt spid="18435">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0" presetClass="entr" presetSubtype="0" fill="hold" grpId="0" nodeType="clickEffect">
                                  <p:stCondLst>
                                    <p:cond delay="0"/>
                                  </p:stCondLst>
                                  <p:childTnLst>
                                    <p:set>
                                      <p:cBhvr>
                                        <p:cTn id="41" dur="indefinite" fill="hold">
                                          <p:stCondLst>
                                            <p:cond delay="0"/>
                                          </p:stCondLst>
                                        </p:cTn>
                                        <p:tgtEl>
                                          <p:spTgt spid="18435">
                                            <p:txEl>
                                              <p:pRg st="4" end="4"/>
                                            </p:txEl>
                                          </p:spTgt>
                                        </p:tgtEl>
                                        <p:attrNameLst>
                                          <p:attrName>style.visibility</p:attrName>
                                        </p:attrNameLst>
                                      </p:cBhvr>
                                      <p:to>
                                        <p:strVal val="visible"/>
                                      </p:to>
                                    </p:set>
                                    <p:animEffect transition="in" filter="fade">
                                      <p:cBhvr>
                                        <p:cTn id="42" dur="500"/>
                                        <p:tgtEl>
                                          <p:spTgt spid="18435">
                                            <p:txEl>
                                              <p:pRg st="4" end="4"/>
                                            </p:txEl>
                                          </p:spTgt>
                                        </p:tgtEl>
                                      </p:cBhvr>
                                    </p:animEffect>
                                    <p:anim calcmode="lin" valueType="num">
                                      <p:cBhvr>
                                        <p:cTn id="43" dur="5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p:cTn id="44" dur="500" fill="hold"/>
                                        <p:tgtEl>
                                          <p:spTgt spid="18435">
                                            <p:txEl>
                                              <p:pRg st="4" end="4"/>
                                            </p:txEl>
                                          </p:spTgt>
                                        </p:tgtEl>
                                        <p:attrNameLst>
                                          <p:attrName>ppt_y</p:attrName>
                                        </p:attrNameLst>
                                      </p:cBhvr>
                                      <p:tavLst>
                                        <p:tav tm="0">
                                          <p:val>
                                            <p:strVal val="#ppt_y+.05"/>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0" presetClass="entr" presetSubtype="0" fill="hold" grpId="0" nodeType="clickEffect">
                                  <p:stCondLst>
                                    <p:cond delay="0"/>
                                  </p:stCondLst>
                                  <p:childTnLst>
                                    <p:set>
                                      <p:cBhvr>
                                        <p:cTn id="48" dur="indefinite" fill="hold">
                                          <p:stCondLst>
                                            <p:cond delay="0"/>
                                          </p:stCondLst>
                                        </p:cTn>
                                        <p:tgtEl>
                                          <p:spTgt spid="18435">
                                            <p:txEl>
                                              <p:pRg st="5" end="5"/>
                                            </p:txEl>
                                          </p:spTgt>
                                        </p:tgtEl>
                                        <p:attrNameLst>
                                          <p:attrName>style.visibility</p:attrName>
                                        </p:attrNameLst>
                                      </p:cBhvr>
                                      <p:to>
                                        <p:strVal val="visible"/>
                                      </p:to>
                                    </p:set>
                                    <p:animEffect transition="in" filter="fade">
                                      <p:cBhvr>
                                        <p:cTn id="49" dur="500"/>
                                        <p:tgtEl>
                                          <p:spTgt spid="18435">
                                            <p:txEl>
                                              <p:pRg st="5" end="5"/>
                                            </p:txEl>
                                          </p:spTgt>
                                        </p:tgtEl>
                                      </p:cBhvr>
                                    </p:animEffect>
                                    <p:anim calcmode="lin" valueType="num">
                                      <p:cBhvr>
                                        <p:cTn id="50" dur="500" fill="hold"/>
                                        <p:tgtEl>
                                          <p:spTgt spid="18435">
                                            <p:txEl>
                                              <p:pRg st="5" end="5"/>
                                            </p:txEl>
                                          </p:spTgt>
                                        </p:tgtEl>
                                        <p:attrNameLst>
                                          <p:attrName>ppt_x</p:attrName>
                                        </p:attrNameLst>
                                      </p:cBhvr>
                                      <p:tavLst>
                                        <p:tav tm="0">
                                          <p:val>
                                            <p:strVal val="#ppt_x"/>
                                          </p:val>
                                        </p:tav>
                                        <p:tav tm="100000">
                                          <p:val>
                                            <p:strVal val="#ppt_x"/>
                                          </p:val>
                                        </p:tav>
                                      </p:tavLst>
                                    </p:anim>
                                    <p:anim calcmode="lin" valueType="num">
                                      <p:cBhvr>
                                        <p:cTn id="51" dur="500" fill="hold"/>
                                        <p:tgtEl>
                                          <p:spTgt spid="18435">
                                            <p:txEl>
                                              <p:pRg st="5" end="5"/>
                                            </p:txEl>
                                          </p:spTgt>
                                        </p:tgtEl>
                                        <p:attrNameLst>
                                          <p:attrName>ppt_y</p:attrName>
                                        </p:attrNameLst>
                                      </p:cBhvr>
                                      <p:tavLst>
                                        <p:tav tm="0">
                                          <p:val>
                                            <p:strVal val="#ppt_y+.05"/>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0" presetClass="entr" presetSubtype="0" fill="hold" grpId="0" nodeType="clickEffect">
                                  <p:stCondLst>
                                    <p:cond delay="0"/>
                                  </p:stCondLst>
                                  <p:childTnLst>
                                    <p:set>
                                      <p:cBhvr>
                                        <p:cTn id="55" dur="indefinite" fill="hold">
                                          <p:stCondLst>
                                            <p:cond delay="0"/>
                                          </p:stCondLst>
                                        </p:cTn>
                                        <p:tgtEl>
                                          <p:spTgt spid="18435">
                                            <p:txEl>
                                              <p:pRg st="6" end="6"/>
                                            </p:txEl>
                                          </p:spTgt>
                                        </p:tgtEl>
                                        <p:attrNameLst>
                                          <p:attrName>style.visibility</p:attrName>
                                        </p:attrNameLst>
                                      </p:cBhvr>
                                      <p:to>
                                        <p:strVal val="visible"/>
                                      </p:to>
                                    </p:set>
                                    <p:animEffect transition="in" filter="fade">
                                      <p:cBhvr>
                                        <p:cTn id="56" dur="500"/>
                                        <p:tgtEl>
                                          <p:spTgt spid="18435">
                                            <p:txEl>
                                              <p:pRg st="6" end="6"/>
                                            </p:txEl>
                                          </p:spTgt>
                                        </p:tgtEl>
                                      </p:cBhvr>
                                    </p:animEffect>
                                    <p:anim calcmode="lin" valueType="num">
                                      <p:cBhvr>
                                        <p:cTn id="57" dur="500" fill="hold"/>
                                        <p:tgtEl>
                                          <p:spTgt spid="18435">
                                            <p:txEl>
                                              <p:pRg st="6" end="6"/>
                                            </p:txEl>
                                          </p:spTgt>
                                        </p:tgtEl>
                                        <p:attrNameLst>
                                          <p:attrName>ppt_x</p:attrName>
                                        </p:attrNameLst>
                                      </p:cBhvr>
                                      <p:tavLst>
                                        <p:tav tm="0">
                                          <p:val>
                                            <p:strVal val="#ppt_x"/>
                                          </p:val>
                                        </p:tav>
                                        <p:tav tm="100000">
                                          <p:val>
                                            <p:strVal val="#ppt_x"/>
                                          </p:val>
                                        </p:tav>
                                      </p:tavLst>
                                    </p:anim>
                                    <p:anim calcmode="lin" valueType="num">
                                      <p:cBhvr>
                                        <p:cTn id="58" dur="500" fill="hold"/>
                                        <p:tgtEl>
                                          <p:spTgt spid="18435">
                                            <p:txEl>
                                              <p:pRg st="6" end="6"/>
                                            </p:txEl>
                                          </p:spTgt>
                                        </p:tgtEl>
                                        <p:attrNameLst>
                                          <p:attrName>ppt_y</p:attrName>
                                        </p:attrNameLst>
                                      </p:cBhvr>
                                      <p:tavLst>
                                        <p:tav tm="0">
                                          <p:val>
                                            <p:strVal val="#ppt_y+.05"/>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0" presetClass="entr" presetSubtype="0" fill="hold" grpId="0" nodeType="clickEffect">
                                  <p:stCondLst>
                                    <p:cond delay="0"/>
                                  </p:stCondLst>
                                  <p:childTnLst>
                                    <p:set>
                                      <p:cBhvr>
                                        <p:cTn id="62" dur="indefinite" fill="hold">
                                          <p:stCondLst>
                                            <p:cond delay="0"/>
                                          </p:stCondLst>
                                        </p:cTn>
                                        <p:tgtEl>
                                          <p:spTgt spid="18435">
                                            <p:txEl>
                                              <p:pRg st="7" end="7"/>
                                            </p:txEl>
                                          </p:spTgt>
                                        </p:tgtEl>
                                        <p:attrNameLst>
                                          <p:attrName>style.visibility</p:attrName>
                                        </p:attrNameLst>
                                      </p:cBhvr>
                                      <p:to>
                                        <p:strVal val="visible"/>
                                      </p:to>
                                    </p:set>
                                    <p:animEffect transition="in" filter="fade">
                                      <p:cBhvr>
                                        <p:cTn id="63" dur="500"/>
                                        <p:tgtEl>
                                          <p:spTgt spid="18435">
                                            <p:txEl>
                                              <p:pRg st="7" end="7"/>
                                            </p:txEl>
                                          </p:spTgt>
                                        </p:tgtEl>
                                      </p:cBhvr>
                                    </p:animEffect>
                                    <p:anim calcmode="lin" valueType="num">
                                      <p:cBhvr>
                                        <p:cTn id="64" dur="500" fill="hold"/>
                                        <p:tgtEl>
                                          <p:spTgt spid="18435">
                                            <p:txEl>
                                              <p:pRg st="7" end="7"/>
                                            </p:txEl>
                                          </p:spTgt>
                                        </p:tgtEl>
                                        <p:attrNameLst>
                                          <p:attrName>ppt_x</p:attrName>
                                        </p:attrNameLst>
                                      </p:cBhvr>
                                      <p:tavLst>
                                        <p:tav tm="0">
                                          <p:val>
                                            <p:strVal val="#ppt_x"/>
                                          </p:val>
                                        </p:tav>
                                        <p:tav tm="100000">
                                          <p:val>
                                            <p:strVal val="#ppt_x"/>
                                          </p:val>
                                        </p:tav>
                                      </p:tavLst>
                                    </p:anim>
                                    <p:anim calcmode="lin" valueType="num">
                                      <p:cBhvr>
                                        <p:cTn id="65" dur="500" fill="hold"/>
                                        <p:tgtEl>
                                          <p:spTgt spid="18435">
                                            <p:txEl>
                                              <p:pRg st="7" end="7"/>
                                            </p:txEl>
                                          </p:spTgt>
                                        </p:tgtEl>
                                        <p:attrNameLst>
                                          <p:attrName>ppt_y</p:attrName>
                                        </p:attrNameLst>
                                      </p:cBhvr>
                                      <p:tavLst>
                                        <p:tav tm="0">
                                          <p:val>
                                            <p:strVal val="#ppt_y+.05"/>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0" presetClass="entr" presetSubtype="0" fill="hold" grpId="0" nodeType="clickEffect">
                                  <p:stCondLst>
                                    <p:cond delay="0"/>
                                  </p:stCondLst>
                                  <p:childTnLst>
                                    <p:set>
                                      <p:cBhvr>
                                        <p:cTn id="69" dur="indefinite" fill="hold">
                                          <p:stCondLst>
                                            <p:cond delay="0"/>
                                          </p:stCondLst>
                                        </p:cTn>
                                        <p:tgtEl>
                                          <p:spTgt spid="18435">
                                            <p:txEl>
                                              <p:pRg st="8" end="8"/>
                                            </p:txEl>
                                          </p:spTgt>
                                        </p:tgtEl>
                                        <p:attrNameLst>
                                          <p:attrName>style.visibility</p:attrName>
                                        </p:attrNameLst>
                                      </p:cBhvr>
                                      <p:to>
                                        <p:strVal val="visible"/>
                                      </p:to>
                                    </p:set>
                                    <p:animEffect transition="in" filter="fade">
                                      <p:cBhvr>
                                        <p:cTn id="70" dur="500"/>
                                        <p:tgtEl>
                                          <p:spTgt spid="18435">
                                            <p:txEl>
                                              <p:pRg st="8" end="8"/>
                                            </p:txEl>
                                          </p:spTgt>
                                        </p:tgtEl>
                                      </p:cBhvr>
                                    </p:animEffect>
                                    <p:anim calcmode="lin" valueType="num">
                                      <p:cBhvr>
                                        <p:cTn id="71" dur="500" fill="hold"/>
                                        <p:tgtEl>
                                          <p:spTgt spid="18435">
                                            <p:txEl>
                                              <p:pRg st="8" end="8"/>
                                            </p:txEl>
                                          </p:spTgt>
                                        </p:tgtEl>
                                        <p:attrNameLst>
                                          <p:attrName>ppt_x</p:attrName>
                                        </p:attrNameLst>
                                      </p:cBhvr>
                                      <p:tavLst>
                                        <p:tav tm="0">
                                          <p:val>
                                            <p:strVal val="#ppt_x"/>
                                          </p:val>
                                        </p:tav>
                                        <p:tav tm="100000">
                                          <p:val>
                                            <p:strVal val="#ppt_x"/>
                                          </p:val>
                                        </p:tav>
                                      </p:tavLst>
                                    </p:anim>
                                    <p:anim calcmode="lin" valueType="num">
                                      <p:cBhvr>
                                        <p:cTn id="72" dur="500" fill="hold"/>
                                        <p:tgtEl>
                                          <p:spTgt spid="18435">
                                            <p:txEl>
                                              <p:pRg st="8" end="8"/>
                                            </p:txEl>
                                          </p:spTgt>
                                        </p:tgtEl>
                                        <p:attrNameLst>
                                          <p:attrName>ppt_y</p:attrName>
                                        </p:attrNameLst>
                                      </p:cBhvr>
                                      <p:tavLst>
                                        <p:tav tm="0">
                                          <p:val>
                                            <p:strVal val="#ppt_y+.05"/>
                                          </p:val>
                                        </p:tav>
                                        <p:tav tm="100000">
                                          <p:val>
                                            <p:strVal val="#ppt_y"/>
                                          </p:val>
                                        </p:tav>
                                      </p:tavLst>
                                    </p:anim>
                                  </p:childTnLst>
                                </p:cTn>
                              </p:par>
                              <p:par>
                                <p:cTn id="73" presetID="47" presetClass="entr" presetSubtype="0" fill="hold" nodeType="withEffect">
                                  <p:stCondLst>
                                    <p:cond delay="0"/>
                                  </p:stCondLst>
                                  <p:childTnLst>
                                    <p:set>
                                      <p:cBhvr>
                                        <p:cTn id="74" dur="1" fill="hold">
                                          <p:stCondLst>
                                            <p:cond delay="0"/>
                                          </p:stCondLst>
                                        </p:cTn>
                                        <p:tgtEl>
                                          <p:spTgt spid="18436"/>
                                        </p:tgtEl>
                                        <p:attrNameLst>
                                          <p:attrName>style.visibility</p:attrName>
                                        </p:attrNameLst>
                                      </p:cBhvr>
                                      <p:to>
                                        <p:strVal val="visible"/>
                                      </p:to>
                                    </p:set>
                                    <p:animEffect transition="in" filter="fade">
                                      <p:cBhvr>
                                        <p:cTn id="75" dur="1000"/>
                                        <p:tgtEl>
                                          <p:spTgt spid="18436"/>
                                        </p:tgtEl>
                                      </p:cBhvr>
                                    </p:animEffect>
                                    <p:anim calcmode="lin" valueType="num">
                                      <p:cBhvr>
                                        <p:cTn id="76" dur="1000" fill="hold"/>
                                        <p:tgtEl>
                                          <p:spTgt spid="18436"/>
                                        </p:tgtEl>
                                        <p:attrNameLst>
                                          <p:attrName>ppt_x</p:attrName>
                                        </p:attrNameLst>
                                      </p:cBhvr>
                                      <p:tavLst>
                                        <p:tav tm="0">
                                          <p:val>
                                            <p:strVal val="#ppt_x"/>
                                          </p:val>
                                        </p:tav>
                                        <p:tav tm="100000">
                                          <p:val>
                                            <p:strVal val="#ppt_x"/>
                                          </p:val>
                                        </p:tav>
                                      </p:tavLst>
                                    </p:anim>
                                    <p:anim calcmode="lin" valueType="num">
                                      <p:cBhvr>
                                        <p:cTn id="77" dur="1000" fill="hold"/>
                                        <p:tgtEl>
                                          <p:spTgt spid="18436"/>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55" presetClass="entr" presetSubtype="0" fill="hold" nodeType="clickEffect">
                                  <p:stCondLst>
                                    <p:cond delay="0"/>
                                  </p:stCondLst>
                                  <p:childTnLst>
                                    <p:set>
                                      <p:cBhvr>
                                        <p:cTn id="81" dur="1" fill="hold">
                                          <p:stCondLst>
                                            <p:cond delay="0"/>
                                          </p:stCondLst>
                                        </p:cTn>
                                        <p:tgtEl>
                                          <p:spTgt spid="18439"/>
                                        </p:tgtEl>
                                        <p:attrNameLst>
                                          <p:attrName>style.visibility</p:attrName>
                                        </p:attrNameLst>
                                      </p:cBhvr>
                                      <p:to>
                                        <p:strVal val="visible"/>
                                      </p:to>
                                    </p:set>
                                    <p:anim calcmode="lin" valueType="num">
                                      <p:cBhvr>
                                        <p:cTn id="82" dur="1000" fill="hold"/>
                                        <p:tgtEl>
                                          <p:spTgt spid="18439"/>
                                        </p:tgtEl>
                                        <p:attrNameLst>
                                          <p:attrName>ppt_w</p:attrName>
                                        </p:attrNameLst>
                                      </p:cBhvr>
                                      <p:tavLst>
                                        <p:tav tm="0">
                                          <p:val>
                                            <p:strVal val="#ppt_w*0.70"/>
                                          </p:val>
                                        </p:tav>
                                        <p:tav tm="100000">
                                          <p:val>
                                            <p:strVal val="#ppt_w"/>
                                          </p:val>
                                        </p:tav>
                                      </p:tavLst>
                                    </p:anim>
                                    <p:anim calcmode="lin" valueType="num">
                                      <p:cBhvr>
                                        <p:cTn id="83" dur="1000" fill="hold"/>
                                        <p:tgtEl>
                                          <p:spTgt spid="18439"/>
                                        </p:tgtEl>
                                        <p:attrNameLst>
                                          <p:attrName>ppt_h</p:attrName>
                                        </p:attrNameLst>
                                      </p:cBhvr>
                                      <p:tavLst>
                                        <p:tav tm="0">
                                          <p:val>
                                            <p:strVal val="#ppt_h"/>
                                          </p:val>
                                        </p:tav>
                                        <p:tav tm="100000">
                                          <p:val>
                                            <p:strVal val="#ppt_h"/>
                                          </p:val>
                                        </p:tav>
                                      </p:tavLst>
                                    </p:anim>
                                    <p:animEffect transition="in" filter="fade">
                                      <p:cBhvr>
                                        <p:cTn id="84" dur="10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ldLvl="0"/>
      <p:bldP spid="1843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3313"/>
          <p:cNvSpPr>
            <a:spLocks noGrp="1"/>
          </p:cNvSpPr>
          <p:nvPr>
            <p:ph type="title"/>
          </p:nvPr>
        </p:nvSpPr>
        <p:spPr/>
        <p:txBody>
          <a:bodyPr anchor="ctr"/>
          <a:lstStyle/>
          <a:p>
            <a:r>
              <a:rPr lang="en-US" altLang="zh-CN" sz="1000"/>
              <a:t/>
            </a:r>
            <a:br>
              <a:rPr lang="en-US" altLang="zh-CN" sz="1000"/>
            </a:br>
            <a:endParaRPr lang="en-US" altLang="zh-CN" sz="1000"/>
          </a:p>
        </p:txBody>
      </p:sp>
      <p:sp>
        <p:nvSpPr>
          <p:cNvPr id="13315" name="文本占位符 13314"/>
          <p:cNvSpPr>
            <a:spLocks noGrp="1"/>
          </p:cNvSpPr>
          <p:nvPr>
            <p:ph type="body" idx="1"/>
          </p:nvPr>
        </p:nvSpPr>
        <p:spPr>
          <a:xfrm>
            <a:off x="734060" y="946785"/>
            <a:ext cx="9480550" cy="5494020"/>
          </a:xfrm>
        </p:spPr>
        <p:txBody>
          <a:bodyPr/>
          <a:lstStyle/>
          <a:p>
            <a:pPr marL="1905" indent="-344805">
              <a:buNone/>
            </a:pPr>
            <a:r>
              <a:rPr lang="en-US" altLang="zh-CN" sz="2000" b="1">
                <a:solidFill>
                  <a:srgbClr val="954775"/>
                </a:solidFill>
              </a:rPr>
              <a:t>1,</a:t>
            </a:r>
            <a:r>
              <a:rPr lang="zh-CN" altLang="en-US" b="1">
                <a:solidFill>
                  <a:srgbClr val="FF0000"/>
                </a:solidFill>
                <a:sym typeface="+mn-ea"/>
              </a:rPr>
              <a:t>溺水的预防及应急</a:t>
            </a:r>
            <a:r>
              <a:rPr lang="zh-CN" altLang="en-US" b="1">
                <a:solidFill>
                  <a:srgbClr val="954775"/>
                </a:solidFill>
                <a:sym typeface="+mn-ea"/>
              </a:rPr>
              <a:t>（不宜游泳的人群、不宜游泳的情况、场合。应急自救、救助他人。）</a:t>
            </a:r>
          </a:p>
          <a:p>
            <a:pPr marL="1905" indent="-344805">
              <a:buNone/>
            </a:pPr>
            <a:r>
              <a:rPr lang="en-US" altLang="zh-CN" b="1">
                <a:solidFill>
                  <a:srgbClr val="954775"/>
                </a:solidFill>
                <a:sym typeface="+mn-ea"/>
              </a:rPr>
              <a:t>2</a:t>
            </a:r>
            <a:r>
              <a:rPr lang="zh-CN" altLang="en-US" b="1">
                <a:solidFill>
                  <a:srgbClr val="954775"/>
                </a:solidFill>
                <a:ea typeface="宋体" charset="0"/>
                <a:sym typeface="+mn-ea"/>
              </a:rPr>
              <a:t>、</a:t>
            </a:r>
            <a:r>
              <a:rPr lang="zh-CN" altLang="en-US" sz="2000" b="1">
                <a:solidFill>
                  <a:srgbClr val="FF0000"/>
                </a:solidFill>
              </a:rPr>
              <a:t>交通安全；</a:t>
            </a:r>
            <a:r>
              <a:rPr lang="zh-CN" altLang="en-US" sz="2000" b="1">
                <a:solidFill>
                  <a:srgbClr val="954775"/>
                </a:solidFill>
              </a:rPr>
              <a:t>（步行、骑自行车、乘机动车、乘坐火车、乘船、登山交通事故、车辆落入水中。）</a:t>
            </a:r>
            <a:br>
              <a:rPr lang="zh-CN" altLang="en-US" sz="2000" b="1">
                <a:solidFill>
                  <a:srgbClr val="954775"/>
                </a:solidFill>
              </a:rPr>
            </a:br>
            <a:r>
              <a:rPr lang="en-US" altLang="zh-CN" sz="2000" b="1">
                <a:solidFill>
                  <a:srgbClr val="954775"/>
                </a:solidFill>
              </a:rPr>
              <a:t>3</a:t>
            </a:r>
            <a:r>
              <a:rPr lang="zh-CN" altLang="en-US" sz="2000" b="1">
                <a:solidFill>
                  <a:srgbClr val="954775"/>
                </a:solidFill>
                <a:ea typeface="宋体" charset="0"/>
              </a:rPr>
              <a:t>、</a:t>
            </a:r>
            <a:r>
              <a:rPr lang="zh-CN" altLang="en-US" sz="2000" b="1">
                <a:solidFill>
                  <a:srgbClr val="FF0000"/>
                </a:solidFill>
              </a:rPr>
              <a:t>火灾的预防及应急</a:t>
            </a:r>
            <a:r>
              <a:rPr lang="zh-CN" altLang="en-US" sz="2000" b="1">
                <a:solidFill>
                  <a:srgbClr val="954775"/>
                </a:solidFill>
              </a:rPr>
              <a:t>（厨房防火、校园防火、公共场所防火、公园山林防火、乘坐交通工具防火。了解和使用灭火器、逃生秘诀。）</a:t>
            </a:r>
            <a:br>
              <a:rPr lang="zh-CN" altLang="en-US" sz="2000" b="1">
                <a:solidFill>
                  <a:srgbClr val="954775"/>
                </a:solidFill>
              </a:rPr>
            </a:br>
            <a:r>
              <a:rPr lang="en-US" altLang="zh-CN" sz="2000" b="1">
                <a:solidFill>
                  <a:srgbClr val="FF0000"/>
                </a:solidFill>
              </a:rPr>
              <a:t>4</a:t>
            </a:r>
            <a:r>
              <a:rPr lang="zh-CN" altLang="en-US" sz="2000" b="1">
                <a:solidFill>
                  <a:srgbClr val="FF0000"/>
                </a:solidFill>
                <a:ea typeface="宋体" charset="0"/>
              </a:rPr>
              <a:t>、</a:t>
            </a:r>
            <a:r>
              <a:rPr lang="zh-CN" altLang="en-US" sz="2000" b="1">
                <a:solidFill>
                  <a:srgbClr val="FF0000"/>
                </a:solidFill>
              </a:rPr>
              <a:t>触电的预防及应急</a:t>
            </a:r>
            <a:r>
              <a:rPr lang="zh-CN" altLang="en-US" sz="2000" b="1">
                <a:solidFill>
                  <a:srgbClr val="954775"/>
                </a:solidFill>
              </a:rPr>
              <a:t>（常用电器的使用电视机、电风扇、电暖气、电热水器等等。急救方法。）</a:t>
            </a:r>
            <a:br>
              <a:rPr lang="zh-CN" altLang="en-US" sz="2000" b="1">
                <a:solidFill>
                  <a:srgbClr val="954775"/>
                </a:solidFill>
              </a:rPr>
            </a:br>
            <a:r>
              <a:rPr lang="en-US" altLang="zh-CN" sz="2000" b="1">
                <a:solidFill>
                  <a:srgbClr val="954775"/>
                </a:solidFill>
              </a:rPr>
              <a:t>5</a:t>
            </a:r>
            <a:r>
              <a:rPr lang="zh-CN" altLang="en-US" sz="2000" b="1">
                <a:solidFill>
                  <a:srgbClr val="954775"/>
                </a:solidFill>
                <a:ea typeface="宋体" charset="0"/>
              </a:rPr>
              <a:t>、</a:t>
            </a:r>
            <a:r>
              <a:rPr lang="zh-CN" altLang="en-US" sz="2000" b="1">
                <a:solidFill>
                  <a:srgbClr val="FF0000"/>
                </a:solidFill>
              </a:rPr>
              <a:t>中毒的预防及应急（</a:t>
            </a:r>
            <a:r>
              <a:rPr lang="zh-CN" altLang="en-US" sz="2000" b="1">
                <a:solidFill>
                  <a:srgbClr val="954775"/>
                </a:solidFill>
              </a:rPr>
              <a:t>食物中毒、煤、毒气中毒、药物中毒、饮酒。应急处理）</a:t>
            </a:r>
            <a:br>
              <a:rPr lang="zh-CN" altLang="en-US" sz="2000" b="1">
                <a:solidFill>
                  <a:srgbClr val="954775"/>
                </a:solidFill>
              </a:rPr>
            </a:br>
            <a:r>
              <a:rPr lang="en-US" altLang="zh-CN" sz="2000" b="1">
                <a:solidFill>
                  <a:srgbClr val="954775"/>
                </a:solidFill>
              </a:rPr>
              <a:t>6</a:t>
            </a:r>
            <a:r>
              <a:rPr lang="zh-CN" altLang="en-US" sz="2000" b="1">
                <a:solidFill>
                  <a:srgbClr val="954775"/>
                </a:solidFill>
                <a:ea typeface="宋体" charset="0"/>
              </a:rPr>
              <a:t>、</a:t>
            </a:r>
            <a:r>
              <a:rPr lang="zh-CN" altLang="en-US" sz="2000" b="1">
                <a:solidFill>
                  <a:srgbClr val="FF0000"/>
                </a:solidFill>
              </a:rPr>
              <a:t>暴力侵害及应急</a:t>
            </a:r>
            <a:r>
              <a:rPr lang="zh-CN" altLang="en-US" sz="2000" b="1">
                <a:solidFill>
                  <a:srgbClr val="954775"/>
                </a:solidFill>
              </a:rPr>
              <a:t>（校园暴力、社会暴力、性侵害。预防注意事项。）</a:t>
            </a:r>
            <a:br>
              <a:rPr lang="zh-CN" altLang="en-US" sz="2000" b="1">
                <a:solidFill>
                  <a:srgbClr val="954775"/>
                </a:solidFill>
              </a:rPr>
            </a:br>
            <a:r>
              <a:rPr lang="en-US" altLang="zh-CN" sz="2000" b="1">
                <a:solidFill>
                  <a:srgbClr val="954775"/>
                </a:solidFill>
              </a:rPr>
              <a:t>7</a:t>
            </a:r>
            <a:r>
              <a:rPr lang="zh-CN" altLang="en-US" sz="2000" b="1">
                <a:solidFill>
                  <a:srgbClr val="954775"/>
                </a:solidFill>
                <a:ea typeface="宋体" charset="0"/>
              </a:rPr>
              <a:t>、</a:t>
            </a:r>
            <a:r>
              <a:rPr lang="zh-CN" altLang="en-US" sz="2000" b="1">
                <a:solidFill>
                  <a:srgbClr val="FF0000"/>
                </a:solidFill>
              </a:rPr>
              <a:t>集体活动安全常识</a:t>
            </a:r>
            <a:r>
              <a:rPr lang="zh-CN" altLang="en-US" sz="2000" b="1">
                <a:solidFill>
                  <a:srgbClr val="954775"/>
                </a:solidFill>
              </a:rPr>
              <a:t>（校内活动实验课体育课大型集会等、校外活动社会实践野营郊游等。预防措施。）</a:t>
            </a:r>
            <a:br>
              <a:rPr lang="zh-CN" altLang="en-US" sz="2000" b="1">
                <a:solidFill>
                  <a:srgbClr val="954775"/>
                </a:solidFill>
              </a:rPr>
            </a:br>
            <a:r>
              <a:rPr lang="en-US" altLang="zh-CN" sz="2000" b="1">
                <a:solidFill>
                  <a:srgbClr val="954775"/>
                </a:solidFill>
              </a:rPr>
              <a:t>8</a:t>
            </a:r>
            <a:r>
              <a:rPr lang="zh-CN" altLang="en-US" sz="2000" b="1">
                <a:solidFill>
                  <a:srgbClr val="954775"/>
                </a:solidFill>
                <a:ea typeface="宋体" charset="0"/>
              </a:rPr>
              <a:t>、</a:t>
            </a:r>
            <a:r>
              <a:rPr lang="zh-CN" altLang="en-US" sz="2000" b="1">
                <a:solidFill>
                  <a:srgbClr val="FF0000"/>
                </a:solidFill>
              </a:rPr>
              <a:t>网络安全</a:t>
            </a:r>
            <a:r>
              <a:rPr lang="zh-CN" altLang="en-US" sz="2000" b="1">
                <a:solidFill>
                  <a:srgbClr val="954775"/>
                </a:solidFill>
              </a:rPr>
              <a:t/>
            </a:r>
            <a:br>
              <a:rPr lang="zh-CN" altLang="en-US" sz="2000" b="1">
                <a:solidFill>
                  <a:srgbClr val="954775"/>
                </a:solidFill>
              </a:rPr>
            </a:br>
            <a:r>
              <a:rPr lang="en-US" altLang="zh-CN" sz="2000" b="1">
                <a:solidFill>
                  <a:srgbClr val="954775"/>
                </a:solidFill>
              </a:rPr>
              <a:t>9</a:t>
            </a:r>
            <a:r>
              <a:rPr lang="zh-CN" altLang="en-US" sz="2000" b="1">
                <a:solidFill>
                  <a:srgbClr val="954775"/>
                </a:solidFill>
                <a:ea typeface="宋体" charset="0"/>
              </a:rPr>
              <a:t>、</a:t>
            </a:r>
            <a:r>
              <a:rPr lang="zh-CN" altLang="en-US" sz="2000" b="1">
                <a:solidFill>
                  <a:srgbClr val="FF0000"/>
                </a:solidFill>
              </a:rPr>
              <a:t>自然灾害预防及应急</a:t>
            </a:r>
            <a:r>
              <a:rPr lang="zh-CN" altLang="en-US" sz="2000" b="1">
                <a:solidFill>
                  <a:srgbClr val="954775"/>
                </a:solidFill>
              </a:rPr>
              <a:t>（地震、暴风雨、冰雹、雷电、洪水、滑坡、泥石流。灾害前的预兆及自护方法。）</a:t>
            </a:r>
            <a:br>
              <a:rPr lang="zh-CN" altLang="en-US" sz="2000" b="1">
                <a:solidFill>
                  <a:srgbClr val="954775"/>
                </a:solidFill>
              </a:rPr>
            </a:br>
            <a:r>
              <a:rPr lang="en-US" altLang="zh-CN" sz="2000" b="1">
                <a:solidFill>
                  <a:srgbClr val="954775"/>
                </a:solidFill>
              </a:rPr>
              <a:t>10</a:t>
            </a:r>
            <a:r>
              <a:rPr lang="zh-CN" altLang="en-US" sz="2000" b="1">
                <a:solidFill>
                  <a:srgbClr val="954775"/>
                </a:solidFill>
                <a:ea typeface="宋体" charset="0"/>
              </a:rPr>
              <a:t>、</a:t>
            </a:r>
            <a:r>
              <a:rPr lang="zh-CN" altLang="en-US" sz="2000" b="1">
                <a:solidFill>
                  <a:srgbClr val="FF0000"/>
                </a:solidFill>
              </a:rPr>
              <a:t>传染病、疫情的预防及应急</a:t>
            </a:r>
            <a:r>
              <a:rPr lang="zh-CN" altLang="en-US" sz="2000" b="1">
                <a:solidFill>
                  <a:srgbClr val="954775"/>
                </a:solidFill>
              </a:rPr>
              <a:t/>
            </a:r>
            <a:br>
              <a:rPr lang="zh-CN" altLang="en-US" sz="2000" b="1">
                <a:solidFill>
                  <a:srgbClr val="954775"/>
                </a:solidFill>
              </a:rPr>
            </a:br>
            <a:r>
              <a:rPr lang="en-US" altLang="zh-CN" sz="2000" b="1">
                <a:solidFill>
                  <a:srgbClr val="954775"/>
                </a:solidFill>
              </a:rPr>
              <a:t>11</a:t>
            </a:r>
            <a:r>
              <a:rPr lang="zh-CN" altLang="en-US" sz="2000" b="1">
                <a:solidFill>
                  <a:srgbClr val="954775"/>
                </a:solidFill>
                <a:ea typeface="宋体" charset="0"/>
              </a:rPr>
              <a:t>、</a:t>
            </a:r>
            <a:r>
              <a:rPr lang="zh-CN" altLang="en-US" sz="2000" b="1">
                <a:solidFill>
                  <a:srgbClr val="FF0000"/>
                </a:solidFill>
              </a:rPr>
              <a:t>日常行为的安全隐患</a:t>
            </a:r>
          </a:p>
          <a:p>
            <a:pPr marL="1905" indent="-344805">
              <a:buNone/>
            </a:pPr>
            <a:r>
              <a:rPr lang="zh-CN" altLang="en-US" sz="2000" b="1">
                <a:solidFill>
                  <a:srgbClr val="FF0000"/>
                </a:solidFill>
              </a:rPr>
              <a:t>。。。。。。。。。。。</a:t>
            </a:r>
          </a:p>
        </p:txBody>
      </p:sp>
      <p:sp>
        <p:nvSpPr>
          <p:cNvPr id="13316" name="文本框 13315"/>
          <p:cNvSpPr txBox="1"/>
          <p:nvPr/>
        </p:nvSpPr>
        <p:spPr>
          <a:xfrm>
            <a:off x="1981200" y="276225"/>
            <a:ext cx="6035675" cy="396240"/>
          </a:xfrm>
          <a:prstGeom prst="rect">
            <a:avLst/>
          </a:prstGeom>
          <a:noFill/>
          <a:ln w="9525">
            <a:noFill/>
            <a:miter/>
          </a:ln>
        </p:spPr>
        <p:txBody>
          <a:bodyPr wrap="square" anchor="t">
            <a:spAutoFit/>
          </a:bodyPr>
          <a:lstStyle/>
          <a:p>
            <a:pPr lvl="0" eaLnBrk="1" latinLnBrk="0" hangingPunct="1"/>
            <a:r>
              <a:rPr lang="zh-CN" altLang="en-US" sz="2000" b="1">
                <a:latin typeface="Arial" charset="0"/>
                <a:ea typeface="宋体" charset="-122"/>
              </a:rPr>
              <a:t>造成学生意外伤害的类型及措施</a:t>
            </a:r>
          </a:p>
        </p:txBody>
      </p:sp>
      <p:pic>
        <p:nvPicPr>
          <p:cNvPr id="137222" name="Picture 6" descr="火灾"/>
          <p:cNvPicPr>
            <a:picLocks noChangeAspect="1"/>
          </p:cNvPicPr>
          <p:nvPr/>
        </p:nvPicPr>
        <p:blipFill>
          <a:blip r:embed="rId2"/>
          <a:srcRect/>
          <a:stretch>
            <a:fillRect/>
          </a:stretch>
        </p:blipFill>
        <p:spPr>
          <a:xfrm>
            <a:off x="10159365" y="-6350"/>
            <a:ext cx="2250440" cy="2012315"/>
          </a:xfrm>
          <a:prstGeom prst="rect">
            <a:avLst/>
          </a:prstGeom>
          <a:noFill/>
          <a:ln w="9525">
            <a:noFill/>
            <a:miter/>
          </a:ln>
        </p:spPr>
      </p:pic>
      <p:pic>
        <p:nvPicPr>
          <p:cNvPr id="137220" name="Picture 4" descr="交通安全"/>
          <p:cNvPicPr>
            <a:picLocks noChangeAspect="1"/>
          </p:cNvPicPr>
          <p:nvPr/>
        </p:nvPicPr>
        <p:blipFill>
          <a:blip r:embed="rId3" cstate="print"/>
          <a:srcRect/>
          <a:stretch>
            <a:fillRect/>
          </a:stretch>
        </p:blipFill>
        <p:spPr>
          <a:xfrm>
            <a:off x="10144125" y="4362450"/>
            <a:ext cx="2018030" cy="2344420"/>
          </a:xfrm>
          <a:prstGeom prst="rect">
            <a:avLst/>
          </a:prstGeom>
          <a:noFill/>
          <a:ln w="9525">
            <a:noFill/>
            <a:miter/>
          </a:ln>
        </p:spPr>
      </p:pic>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6</a:t>
            </a:fld>
            <a:endParaRPr lang="en-US" altLang="x-none" sz="1200" dirty="0">
              <a:solidFill>
                <a:srgbClr val="0C61AE"/>
              </a:solidFill>
              <a:latin typeface="Arial" charset="0"/>
              <a:ea typeface="宋体"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7409"/>
          <p:cNvSpPr>
            <a:spLocks noGrp="1"/>
          </p:cNvSpPr>
          <p:nvPr>
            <p:ph type="title"/>
          </p:nvPr>
        </p:nvSpPr>
        <p:spPr>
          <a:xfrm>
            <a:off x="951994" y="307340"/>
            <a:ext cx="9492366" cy="601663"/>
          </a:xfrm>
        </p:spPr>
        <p:txBody>
          <a:bodyPr anchor="ctr"/>
          <a:lstStyle/>
          <a:p>
            <a:r>
              <a:rPr lang="zh-CN" altLang="en-US" sz="2400" b="1"/>
              <a:t>拥挤与踩踏的致死因素</a:t>
            </a:r>
          </a:p>
        </p:txBody>
      </p:sp>
      <p:sp>
        <p:nvSpPr>
          <p:cNvPr id="17411" name="文本占位符 17410"/>
          <p:cNvSpPr>
            <a:spLocks noGrp="1"/>
          </p:cNvSpPr>
          <p:nvPr>
            <p:ph type="body" idx="1"/>
          </p:nvPr>
        </p:nvSpPr>
        <p:spPr>
          <a:xfrm>
            <a:off x="573405" y="837565"/>
            <a:ext cx="11352530" cy="5017770"/>
          </a:xfrm>
        </p:spPr>
        <p:txBody>
          <a:bodyPr/>
          <a:lstStyle/>
          <a:p>
            <a:pPr marL="635" indent="0">
              <a:lnSpc>
                <a:spcPct val="80000"/>
              </a:lnSpc>
              <a:buNone/>
            </a:pPr>
            <a:r>
              <a:rPr lang="zh-CN" altLang="en-US">
                <a:sym typeface="+mn-ea"/>
              </a:rPr>
              <a:t>如果被汹涌的人潮挤在一个不可压缩的物体上，比如一面砖墙、地面或者一群倒下的人身上，背后七八个人的推挤产生的压力就可能达到一吨以上。在踩踏事故中，遇难者大多并不是真的死于踩踏，他们的死因更多的是挤压性窒息——人的胸腔被挤压的没有空间扩张。在最极端的踩踏事故中，人在遇难时甚至可以保持站立的姿态。</a:t>
            </a:r>
          </a:p>
          <a:p>
            <a:pPr marL="635" indent="0">
              <a:lnSpc>
                <a:spcPct val="80000"/>
              </a:lnSpc>
              <a:buNone/>
            </a:pPr>
            <a:r>
              <a:rPr lang="en-US" altLang="zh-CN" sz="2400"/>
              <a:t>1</a:t>
            </a:r>
            <a:r>
              <a:rPr lang="zh-CN" altLang="en-US" sz="2400"/>
              <a:t>、肋骨骨折，导致胸腔压力暴涨 </a:t>
            </a:r>
          </a:p>
          <a:p>
            <a:pPr marL="635" indent="0">
              <a:lnSpc>
                <a:spcPct val="80000"/>
              </a:lnSpc>
              <a:buNone/>
            </a:pPr>
            <a:r>
              <a:rPr lang="zh-CN" altLang="en-US" sz="2400"/>
              <a:t>          过度拥挤与踩踏可以发生了多根肋骨骨折，引起反常呼吸；严重时会造成气和血流通障碍，短时间内致命。</a:t>
            </a:r>
          </a:p>
          <a:p>
            <a:pPr marL="635" indent="0">
              <a:lnSpc>
                <a:spcPct val="80000"/>
              </a:lnSpc>
              <a:buNone/>
            </a:pPr>
            <a:r>
              <a:rPr lang="en-US" altLang="zh-CN" sz="2400"/>
              <a:t>2</a:t>
            </a:r>
            <a:r>
              <a:rPr lang="zh-CN" altLang="en-US" sz="2400"/>
              <a:t>、胸廓被挤压，窒息缺氧 </a:t>
            </a:r>
          </a:p>
          <a:p>
            <a:pPr marL="635" indent="0">
              <a:lnSpc>
                <a:spcPct val="80000"/>
              </a:lnSpc>
              <a:buNone/>
            </a:pPr>
            <a:r>
              <a:rPr lang="zh-CN" altLang="en-US" sz="2400"/>
              <a:t>         有外围肋骨构成的胸廓，被外力挤扁，胸腔中就没有足够的空间供人换气，人无法呼吸，会突发窒息缺氧，两三分钟心脏就停跳。在最极端的踩踏事故中，人在遇难时甚至可以保持站立的姿态看似毫发无损就会窒息而死。</a:t>
            </a:r>
          </a:p>
          <a:p>
            <a:pPr marL="635" indent="0">
              <a:lnSpc>
                <a:spcPct val="80000"/>
              </a:lnSpc>
              <a:buNone/>
            </a:pPr>
            <a:r>
              <a:rPr lang="en-US" altLang="zh-CN" sz="2400"/>
              <a:t>3</a:t>
            </a:r>
            <a:r>
              <a:rPr lang="zh-CN" altLang="en-US" sz="2400"/>
              <a:t>、肝脾破裂，导致大量出血致死 </a:t>
            </a:r>
          </a:p>
          <a:p>
            <a:pPr marL="635" indent="0">
              <a:lnSpc>
                <a:spcPct val="80000"/>
              </a:lnSpc>
              <a:buNone/>
            </a:pPr>
            <a:r>
              <a:rPr lang="zh-CN" altLang="en-US" sz="2400"/>
              <a:t>        拥挤与踩踏中，很大的外力发生在人的左侧、右上腹部，腹部器官受压迫，最常见的是肝、脾破裂造成腹腔出血，出血量大时，会危及生命。</a:t>
            </a:r>
          </a:p>
          <a:p>
            <a:pPr>
              <a:lnSpc>
                <a:spcPct val="80000"/>
              </a:lnSpc>
            </a:pPr>
            <a:endParaRPr lang="zh-CN" altLang="en-US" sz="24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8433"/>
          <p:cNvSpPr>
            <a:spLocks noGrp="1"/>
          </p:cNvSpPr>
          <p:nvPr>
            <p:ph type="title"/>
          </p:nvPr>
        </p:nvSpPr>
        <p:spPr>
          <a:xfrm>
            <a:off x="1054229" y="205105"/>
            <a:ext cx="9492366" cy="601663"/>
          </a:xfrm>
        </p:spPr>
        <p:txBody>
          <a:bodyPr anchor="ctr"/>
          <a:lstStyle/>
          <a:p>
            <a:r>
              <a:rPr lang="zh-CN" altLang="en-US" sz="2400" b="1"/>
              <a:t>易发生拥挤与踩踏事故的情形</a:t>
            </a:r>
          </a:p>
        </p:txBody>
      </p:sp>
      <p:sp>
        <p:nvSpPr>
          <p:cNvPr id="18435" name="文本占位符 18434"/>
          <p:cNvSpPr>
            <a:spLocks noGrp="1"/>
          </p:cNvSpPr>
          <p:nvPr>
            <p:ph type="body" idx="1"/>
          </p:nvPr>
        </p:nvSpPr>
        <p:spPr>
          <a:xfrm>
            <a:off x="687070" y="687070"/>
            <a:ext cx="11181715" cy="4526280"/>
          </a:xfrm>
        </p:spPr>
        <p:txBody>
          <a:bodyPr/>
          <a:lstStyle/>
          <a:p>
            <a:pPr>
              <a:lnSpc>
                <a:spcPct val="80000"/>
              </a:lnSpc>
            </a:pPr>
            <a:endParaRPr lang="en-US" altLang="zh-CN" sz="800"/>
          </a:p>
          <a:p>
            <a:pPr marL="635" indent="0">
              <a:lnSpc>
                <a:spcPct val="80000"/>
              </a:lnSpc>
              <a:buNone/>
            </a:pPr>
            <a:r>
              <a:rPr lang="en-US" altLang="zh-CN" sz="1800" b="1">
                <a:solidFill>
                  <a:srgbClr val="954775"/>
                </a:solidFill>
              </a:rPr>
              <a:t>1.</a:t>
            </a:r>
            <a:r>
              <a:rPr lang="zh-CN" altLang="en-US" sz="1800" b="1">
                <a:solidFill>
                  <a:srgbClr val="954775"/>
                </a:solidFill>
              </a:rPr>
              <a:t>人多是发生拥挤与踩踏事故的重要原因，事故常发生于学校、车站、大型娱乐场所、机场、（演出或报告）会场、广场、球场等人员聚集、场地较大、缺乏瞬间控制秩序的地方；发生的时间常见于课间放学、节假日、大型活动、聚会等人流密集时段。</a:t>
            </a:r>
          </a:p>
          <a:p>
            <a:pPr marL="635" indent="0">
              <a:lnSpc>
                <a:spcPct val="80000"/>
              </a:lnSpc>
              <a:buNone/>
            </a:pPr>
            <a:r>
              <a:rPr lang="en-US" altLang="zh-CN" sz="1800" b="1">
                <a:solidFill>
                  <a:srgbClr val="954775"/>
                </a:solidFill>
              </a:rPr>
              <a:t>2.</a:t>
            </a:r>
            <a:r>
              <a:rPr lang="zh-CN" altLang="en-US" sz="1800" b="1">
                <a:solidFill>
                  <a:srgbClr val="954775"/>
                </a:solidFill>
              </a:rPr>
              <a:t>当人群较为密集时，前方行人紧急停留或听到传言、爆炸声、枪声等意外诱因时，易出现失控局面，在无组织无目的的逃生中，相互拥挤踩踏。</a:t>
            </a:r>
          </a:p>
          <a:p>
            <a:pPr marL="635" indent="0">
              <a:lnSpc>
                <a:spcPct val="80000"/>
              </a:lnSpc>
              <a:buNone/>
            </a:pPr>
            <a:r>
              <a:rPr lang="en-US" altLang="zh-CN" sz="1800" b="1">
                <a:solidFill>
                  <a:srgbClr val="954775"/>
                </a:solidFill>
              </a:rPr>
              <a:t>4.</a:t>
            </a:r>
            <a:r>
              <a:rPr lang="zh-CN" altLang="en-US" sz="1800" b="1">
                <a:solidFill>
                  <a:srgbClr val="954775"/>
                </a:solidFill>
              </a:rPr>
              <a:t>人群情绪因过于激动（愤怒、兴奋、宣泄等）而出现骚乱失控，发生拥挤踩踏。</a:t>
            </a:r>
          </a:p>
          <a:p>
            <a:pPr marL="635" indent="0">
              <a:lnSpc>
                <a:spcPct val="80000"/>
              </a:lnSpc>
              <a:buNone/>
            </a:pPr>
            <a:r>
              <a:rPr lang="en-US" altLang="zh-CN" sz="1800" b="1">
                <a:solidFill>
                  <a:srgbClr val="954775"/>
                </a:solidFill>
              </a:rPr>
              <a:t>5.</a:t>
            </a:r>
            <a:r>
              <a:rPr lang="zh-CN" altLang="en-US" sz="1800" b="1">
                <a:solidFill>
                  <a:srgbClr val="954775"/>
                </a:solidFill>
              </a:rPr>
              <a:t>因好奇心、从众心驱使，喜欢找人多拥挤处去探索究竟，造成不必要的人员密集拥挤和踩踏。</a:t>
            </a:r>
          </a:p>
          <a:p>
            <a:pPr>
              <a:lnSpc>
                <a:spcPct val="80000"/>
              </a:lnSpc>
            </a:pPr>
            <a:endParaRPr lang="zh-CN" altLang="en-US" sz="8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9457"/>
          <p:cNvSpPr>
            <a:spLocks noGrp="1"/>
          </p:cNvSpPr>
          <p:nvPr>
            <p:ph type="title"/>
          </p:nvPr>
        </p:nvSpPr>
        <p:spPr>
          <a:xfrm>
            <a:off x="1155829" y="194310"/>
            <a:ext cx="9492366" cy="601663"/>
          </a:xfrm>
        </p:spPr>
        <p:txBody>
          <a:bodyPr anchor="ctr"/>
          <a:lstStyle/>
          <a:p>
            <a:r>
              <a:rPr lang="zh-CN" altLang="en-US" sz="2400" b="1"/>
              <a:t>拥挤与踩踏中的正确自护自救方法</a:t>
            </a:r>
          </a:p>
        </p:txBody>
      </p:sp>
      <p:sp>
        <p:nvSpPr>
          <p:cNvPr id="19459" name="文本占位符 19458"/>
          <p:cNvSpPr>
            <a:spLocks noGrp="1"/>
          </p:cNvSpPr>
          <p:nvPr>
            <p:ph type="body" idx="1"/>
          </p:nvPr>
        </p:nvSpPr>
        <p:spPr>
          <a:xfrm>
            <a:off x="1029335" y="637540"/>
            <a:ext cx="10573385" cy="6094095"/>
          </a:xfrm>
        </p:spPr>
        <p:txBody>
          <a:bodyPr/>
          <a:lstStyle/>
          <a:p>
            <a:pPr marL="1905" indent="-344805">
              <a:lnSpc>
                <a:spcPct val="80000"/>
              </a:lnSpc>
              <a:buNone/>
            </a:pPr>
            <a:endParaRPr lang="en-US" altLang="zh-CN" sz="800"/>
          </a:p>
          <a:p>
            <a:pPr marL="0" indent="0">
              <a:lnSpc>
                <a:spcPct val="80000"/>
              </a:lnSpc>
              <a:buNone/>
            </a:pPr>
            <a:r>
              <a:rPr lang="zh-CN" altLang="en-US" sz="1800" b="1"/>
              <a:t>一）、拥挤</a:t>
            </a:r>
          </a:p>
          <a:p>
            <a:pPr marL="0" indent="0">
              <a:lnSpc>
                <a:spcPct val="80000"/>
              </a:lnSpc>
              <a:buNone/>
            </a:pPr>
            <a:r>
              <a:rPr lang="en-US" altLang="zh-CN" sz="1800" b="1">
                <a:solidFill>
                  <a:srgbClr val="954775"/>
                </a:solidFill>
              </a:rPr>
              <a:t>1</a:t>
            </a:r>
            <a:r>
              <a:rPr lang="zh-CN" altLang="en-US" sz="1800" b="1">
                <a:solidFill>
                  <a:srgbClr val="954775"/>
                </a:solidFill>
              </a:rPr>
              <a:t>、牢记十个字：安静不喧哗，冷静不慌乱。</a:t>
            </a:r>
          </a:p>
          <a:p>
            <a:pPr marL="1905" indent="-1905">
              <a:lnSpc>
                <a:spcPct val="80000"/>
              </a:lnSpc>
            </a:pPr>
            <a:r>
              <a:rPr lang="zh-CN" altLang="en-US" sz="1800" b="1">
                <a:solidFill>
                  <a:srgbClr val="954775"/>
                </a:solidFill>
              </a:rPr>
              <a:t>在拥挤发生之初或者不幸身陷拥挤人流，一定要保持镇静，不要乱喊乱叫或推搡他人，防止造成混乱。要听从事故现场管理人员的指挥调度，积极配合缓解拥挤，避免踩踏事故。</a:t>
            </a:r>
          </a:p>
          <a:p>
            <a:pPr marL="0" indent="0">
              <a:lnSpc>
                <a:spcPct val="80000"/>
              </a:lnSpc>
              <a:buNone/>
            </a:pPr>
            <a:r>
              <a:rPr lang="en-US" altLang="zh-CN" sz="1800" b="1">
                <a:solidFill>
                  <a:srgbClr val="954775"/>
                </a:solidFill>
              </a:rPr>
              <a:t>2</a:t>
            </a:r>
            <a:r>
              <a:rPr lang="zh-CN" altLang="en-US" sz="1800" b="1">
                <a:solidFill>
                  <a:srgbClr val="954775"/>
                </a:solidFill>
              </a:rPr>
              <a:t>、随着人流向边缘移动。</a:t>
            </a:r>
          </a:p>
          <a:p>
            <a:pPr marL="1905" indent="-1905">
              <a:lnSpc>
                <a:spcPct val="80000"/>
              </a:lnSpc>
            </a:pPr>
            <a:r>
              <a:rPr lang="zh-CN" altLang="en-US" sz="1800" b="1">
                <a:solidFill>
                  <a:srgbClr val="954775"/>
                </a:solidFill>
              </a:rPr>
              <a:t>有序移动中，尽量接近人流边缘，有助于缓解中心密集区压力，脱险的可能也更大。</a:t>
            </a:r>
          </a:p>
          <a:p>
            <a:pPr marL="0" indent="0">
              <a:lnSpc>
                <a:spcPct val="80000"/>
              </a:lnSpc>
              <a:buNone/>
            </a:pPr>
            <a:r>
              <a:rPr lang="en-US" altLang="zh-CN" sz="1800" b="1">
                <a:solidFill>
                  <a:srgbClr val="954775"/>
                </a:solidFill>
              </a:rPr>
              <a:t>3</a:t>
            </a:r>
            <a:r>
              <a:rPr lang="zh-CN" altLang="en-US" sz="1800" b="1">
                <a:solidFill>
                  <a:srgbClr val="954775"/>
                </a:solidFill>
              </a:rPr>
              <a:t>、抱住坚固物体，等待时机脱险</a:t>
            </a:r>
          </a:p>
          <a:p>
            <a:pPr marL="0" indent="0">
              <a:lnSpc>
                <a:spcPct val="80000"/>
              </a:lnSpc>
              <a:buNone/>
            </a:pPr>
            <a:r>
              <a:rPr lang="zh-CN" altLang="en-US" sz="1800" b="1">
                <a:solidFill>
                  <a:srgbClr val="954775"/>
                </a:solidFill>
              </a:rPr>
              <a:t>拥挤中，如果发现一旁有坚固物体应紧紧抱住或攀爬自救，以等待时机脱险。</a:t>
            </a:r>
          </a:p>
          <a:p>
            <a:pPr marL="0" indent="0">
              <a:lnSpc>
                <a:spcPct val="80000"/>
              </a:lnSpc>
              <a:buNone/>
            </a:pPr>
            <a:r>
              <a:rPr lang="en-US" altLang="zh-CN" sz="1800" b="1">
                <a:solidFill>
                  <a:srgbClr val="954775"/>
                </a:solidFill>
              </a:rPr>
              <a:t>4</a:t>
            </a:r>
            <a:r>
              <a:rPr lang="zh-CN" altLang="en-US" sz="1800" b="1">
                <a:solidFill>
                  <a:srgbClr val="954775"/>
                </a:solidFill>
              </a:rPr>
              <a:t>、巧用肢体力量，为自己留下自救空间</a:t>
            </a:r>
          </a:p>
          <a:p>
            <a:pPr marL="1905" indent="-1905">
              <a:lnSpc>
                <a:spcPct val="80000"/>
              </a:lnSpc>
            </a:pPr>
            <a:r>
              <a:rPr lang="zh-CN" altLang="en-US" sz="1800" b="1">
                <a:solidFill>
                  <a:srgbClr val="954775"/>
                </a:solidFill>
              </a:rPr>
              <a:t>如果身不由己被卷入拥挤的人群中，要伸出力量较大的那只手臂，用手掌轻触前面那个人的后背，另一只手握住撑出的那只手的手腕，双臂用力为自己撑开胸前的空间，稳定重心用小步随人流移动，不要逆行不要试图超越别人。</a:t>
            </a:r>
          </a:p>
          <a:p>
            <a:pPr marL="0" indent="0">
              <a:lnSpc>
                <a:spcPct val="80000"/>
              </a:lnSpc>
              <a:buNone/>
            </a:pPr>
            <a:r>
              <a:rPr lang="en-US" altLang="zh-CN" sz="1800" b="1">
                <a:solidFill>
                  <a:srgbClr val="954775"/>
                </a:solidFill>
              </a:rPr>
              <a:t>5</a:t>
            </a:r>
            <a:r>
              <a:rPr lang="zh-CN" altLang="en-US" sz="1800" b="1">
                <a:solidFill>
                  <a:srgbClr val="954775"/>
                </a:solidFill>
              </a:rPr>
              <a:t>、不捡落物不弯腰</a:t>
            </a:r>
          </a:p>
          <a:p>
            <a:pPr marL="1905" indent="-1905">
              <a:lnSpc>
                <a:spcPct val="80000"/>
              </a:lnSpc>
            </a:pPr>
            <a:r>
              <a:rPr lang="zh-CN" altLang="en-US" sz="1800" b="1">
                <a:solidFill>
                  <a:srgbClr val="954775"/>
                </a:solidFill>
              </a:rPr>
              <a:t>在拥挤的人群中行走时要时刻保持平稳，不弯腰、不挤扛，以免被挤倒发生踩踏。</a:t>
            </a:r>
          </a:p>
          <a:p>
            <a:pPr marL="1905" indent="-1905">
              <a:lnSpc>
                <a:spcPct val="80000"/>
              </a:lnSpc>
            </a:pPr>
            <a:endParaRPr lang="zh-CN" altLang="en-US" sz="1800"/>
          </a:p>
          <a:p>
            <a:pPr marL="1905" indent="-1905">
              <a:lnSpc>
                <a:spcPct val="80000"/>
              </a:lnSpc>
            </a:pPr>
            <a:endParaRPr lang="zh-CN" altLang="en-US" sz="1800"/>
          </a:p>
          <a:p>
            <a:pPr marL="1905" indent="-1905">
              <a:lnSpc>
                <a:spcPct val="80000"/>
              </a:lnSpc>
            </a:pPr>
            <a:endParaRPr lang="zh-CN" altLang="en-US" sz="180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文本占位符 20482"/>
          <p:cNvSpPr>
            <a:spLocks noGrp="1"/>
          </p:cNvSpPr>
          <p:nvPr>
            <p:ph type="body" idx="1"/>
          </p:nvPr>
        </p:nvSpPr>
        <p:spPr>
          <a:xfrm>
            <a:off x="1073785" y="982345"/>
            <a:ext cx="10495915" cy="5146675"/>
          </a:xfrm>
        </p:spPr>
        <p:txBody>
          <a:bodyPr/>
          <a:lstStyle/>
          <a:p>
            <a:pPr marL="635" indent="0">
              <a:lnSpc>
                <a:spcPct val="80000"/>
              </a:lnSpc>
              <a:buNone/>
            </a:pPr>
            <a:r>
              <a:rPr lang="zh-CN" altLang="en-US" sz="2000" b="1">
                <a:solidFill>
                  <a:srgbClr val="954775"/>
                </a:solidFill>
              </a:rPr>
              <a:t>二）、极度的拥挤之中 </a:t>
            </a:r>
          </a:p>
          <a:p>
            <a:pPr marL="635" indent="0">
              <a:lnSpc>
                <a:spcPct val="80000"/>
              </a:lnSpc>
              <a:buNone/>
            </a:pPr>
            <a:r>
              <a:rPr lang="en-US" altLang="zh-CN" sz="2000" b="1">
                <a:solidFill>
                  <a:srgbClr val="954775"/>
                </a:solidFill>
              </a:rPr>
              <a:t>1</a:t>
            </a:r>
            <a:r>
              <a:rPr lang="zh-CN" altLang="en-US" sz="2000" b="1">
                <a:solidFill>
                  <a:srgbClr val="954775"/>
                </a:solidFill>
              </a:rPr>
              <a:t>、防止窒息，坚持双臂交叉自我保护</a:t>
            </a:r>
          </a:p>
          <a:p>
            <a:pPr>
              <a:lnSpc>
                <a:spcPct val="80000"/>
              </a:lnSpc>
            </a:pPr>
            <a:r>
              <a:rPr lang="zh-CN" altLang="en-US" sz="2000" b="1">
                <a:solidFill>
                  <a:srgbClr val="954775"/>
                </a:solidFill>
              </a:rPr>
              <a:t>如果陷入极度的拥挤之中，为防止造成窒息，要尽力在胸前保持一定的空间。应做双臂交叉握肘于胸前，保持胸前中空区并尽量坚持；或者左手握拳，右手握住左手手腕，双肘撑开平放胸前，形成一定空间保证呼吸；直到情况发生好转。</a:t>
            </a:r>
          </a:p>
          <a:p>
            <a:pPr>
              <a:lnSpc>
                <a:spcPct val="80000"/>
              </a:lnSpc>
            </a:pPr>
            <a:endParaRPr lang="zh-CN" altLang="en-US" sz="2000" b="1">
              <a:solidFill>
                <a:srgbClr val="954775"/>
              </a:solidFill>
            </a:endParaRPr>
          </a:p>
          <a:p>
            <a:pPr marL="635" indent="0">
              <a:lnSpc>
                <a:spcPct val="80000"/>
              </a:lnSpc>
              <a:buNone/>
            </a:pPr>
            <a:r>
              <a:rPr lang="en-US" altLang="zh-CN" sz="2000" b="1">
                <a:solidFill>
                  <a:srgbClr val="954775"/>
                </a:solidFill>
              </a:rPr>
              <a:t>2</a:t>
            </a:r>
            <a:r>
              <a:rPr lang="zh-CN" altLang="en-US" sz="2000" b="1">
                <a:solidFill>
                  <a:srgbClr val="954775"/>
                </a:solidFill>
              </a:rPr>
              <a:t>、前方有人摔倒，停止脚步并大声呼救</a:t>
            </a:r>
          </a:p>
          <a:p>
            <a:pPr>
              <a:lnSpc>
                <a:spcPct val="80000"/>
              </a:lnSpc>
            </a:pPr>
            <a:r>
              <a:rPr lang="zh-CN" altLang="en-US" sz="2000" b="1">
                <a:solidFill>
                  <a:srgbClr val="954775"/>
                </a:solidFill>
              </a:rPr>
              <a:t>要时刻保持警惕，做好保护自己和他人的心理准备，若前方有人突然摔倒，要马上停下脚步，同时大声呼救，告知后面的人停止向前。</a:t>
            </a:r>
          </a:p>
          <a:p>
            <a:pPr>
              <a:lnSpc>
                <a:spcPct val="80000"/>
              </a:lnSpc>
            </a:pPr>
            <a:endParaRPr lang="zh-CN" altLang="en-US" sz="2000" b="1">
              <a:solidFill>
                <a:srgbClr val="954775"/>
              </a:solidFill>
            </a:endParaRPr>
          </a:p>
          <a:p>
            <a:pPr marL="635" indent="0">
              <a:lnSpc>
                <a:spcPct val="80000"/>
              </a:lnSpc>
              <a:buNone/>
            </a:pPr>
            <a:r>
              <a:rPr lang="en-US" altLang="zh-CN" sz="2000" b="1">
                <a:solidFill>
                  <a:srgbClr val="954775"/>
                </a:solidFill>
              </a:rPr>
              <a:t>3</a:t>
            </a:r>
            <a:r>
              <a:rPr lang="zh-CN" altLang="en-US" sz="2000" b="1">
                <a:solidFill>
                  <a:srgbClr val="954775"/>
                </a:solidFill>
              </a:rPr>
              <a:t>、若你不幸被绊倒或者摔倒 </a:t>
            </a:r>
          </a:p>
          <a:p>
            <a:pPr>
              <a:lnSpc>
                <a:spcPct val="80000"/>
              </a:lnSpc>
            </a:pPr>
            <a:r>
              <a:rPr lang="zh-CN" altLang="en-US" sz="2000" b="1">
                <a:solidFill>
                  <a:srgbClr val="954775"/>
                </a:solidFill>
              </a:rPr>
              <a:t>大声呼唤寻求周围人员的救助并尽快站起来</a:t>
            </a:r>
          </a:p>
          <a:p>
            <a:pPr>
              <a:lnSpc>
                <a:spcPct val="80000"/>
              </a:lnSpc>
            </a:pPr>
            <a:endParaRPr lang="zh-CN" altLang="en-US" sz="2000" b="1">
              <a:solidFill>
                <a:srgbClr val="954775"/>
              </a:solidFill>
            </a:endParaRPr>
          </a:p>
          <a:p>
            <a:pPr>
              <a:lnSpc>
                <a:spcPct val="80000"/>
              </a:lnSpc>
            </a:pPr>
            <a:endParaRPr lang="zh-CN" altLang="en-US" sz="1000"/>
          </a:p>
          <a:p>
            <a:pPr>
              <a:lnSpc>
                <a:spcPct val="80000"/>
              </a:lnSpc>
            </a:pPr>
            <a:endParaRPr lang="zh-CN" altLang="en-US" sz="10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146304" y="286385"/>
            <a:ext cx="9492366" cy="601663"/>
          </a:xfrm>
        </p:spPr>
        <p:txBody>
          <a:bodyPr anchor="ctr"/>
          <a:lstStyle/>
          <a:p>
            <a:r>
              <a:rPr lang="zh-CN" altLang="en-US" sz="2400" b="1"/>
              <a:t>踩踏 </a:t>
            </a:r>
          </a:p>
        </p:txBody>
      </p:sp>
      <p:sp>
        <p:nvSpPr>
          <p:cNvPr id="21507" name="文本占位符 21506"/>
          <p:cNvSpPr>
            <a:spLocks noGrp="1"/>
          </p:cNvSpPr>
          <p:nvPr>
            <p:ph type="body" idx="1"/>
          </p:nvPr>
        </p:nvSpPr>
        <p:spPr>
          <a:xfrm>
            <a:off x="735133" y="1052513"/>
            <a:ext cx="10679507" cy="5018087"/>
          </a:xfrm>
        </p:spPr>
        <p:txBody>
          <a:bodyPr/>
          <a:lstStyle/>
          <a:p>
            <a:pPr marL="1905" indent="-1905">
              <a:lnSpc>
                <a:spcPct val="80000"/>
              </a:lnSpc>
            </a:pPr>
            <a:endParaRPr lang="en-US" altLang="zh-CN" sz="2000"/>
          </a:p>
          <a:p>
            <a:pPr marL="0" indent="0">
              <a:lnSpc>
                <a:spcPct val="80000"/>
              </a:lnSpc>
              <a:buNone/>
            </a:pPr>
            <a:r>
              <a:rPr lang="en-US" altLang="zh-CN" sz="2000"/>
              <a:t>1</a:t>
            </a:r>
            <a:r>
              <a:rPr lang="zh-CN" altLang="en-US" sz="2000"/>
              <a:t>、</a:t>
            </a:r>
            <a:r>
              <a:rPr lang="zh-CN" altLang="en-US" sz="2000">
                <a:solidFill>
                  <a:srgbClr val="9816C2"/>
                </a:solidFill>
              </a:rPr>
              <a:t>倒地后切忌仰面朝天或平趴地上</a:t>
            </a:r>
          </a:p>
          <a:p>
            <a:pPr marL="1905" indent="-1905">
              <a:lnSpc>
                <a:spcPct val="80000"/>
              </a:lnSpc>
            </a:pPr>
            <a:r>
              <a:rPr lang="zh-CN" altLang="en-US" sz="2000">
                <a:solidFill>
                  <a:srgbClr val="9816C2"/>
                </a:solidFill>
              </a:rPr>
              <a:t>如果不慎倒地，千万不能仰面朝天或平趴地上，这样，踩踏面积最大，承受能力最弱，内脏容易被踩伤。</a:t>
            </a:r>
          </a:p>
          <a:p>
            <a:pPr marL="1905" indent="-1905">
              <a:lnSpc>
                <a:spcPct val="80000"/>
              </a:lnSpc>
            </a:pPr>
            <a:endParaRPr lang="zh-CN" altLang="en-US" sz="2000">
              <a:solidFill>
                <a:srgbClr val="9816C2"/>
              </a:solidFill>
            </a:endParaRPr>
          </a:p>
          <a:p>
            <a:pPr marL="0" indent="0">
              <a:lnSpc>
                <a:spcPct val="80000"/>
              </a:lnSpc>
              <a:buNone/>
            </a:pPr>
            <a:r>
              <a:rPr lang="en-US" altLang="zh-CN" sz="2000">
                <a:solidFill>
                  <a:srgbClr val="9816C2"/>
                </a:solidFill>
              </a:rPr>
              <a:t>2</a:t>
            </a:r>
            <a:r>
              <a:rPr lang="zh-CN" altLang="en-US" sz="2000">
                <a:solidFill>
                  <a:srgbClr val="9816C2"/>
                </a:solidFill>
              </a:rPr>
              <a:t>、</a:t>
            </a:r>
            <a:r>
              <a:rPr lang="zh-CN" altLang="en-US">
                <a:solidFill>
                  <a:srgbClr val="9816C2"/>
                </a:solidFill>
                <a:sym typeface="+mn-ea"/>
              </a:rPr>
              <a:t>抱颈护头，</a:t>
            </a:r>
            <a:r>
              <a:rPr lang="zh-CN" altLang="en-US" sz="2000">
                <a:solidFill>
                  <a:srgbClr val="9816C2"/>
                </a:solidFill>
              </a:rPr>
              <a:t>侧身蜷曲</a:t>
            </a:r>
          </a:p>
          <a:p>
            <a:pPr marL="1905" indent="-1905">
              <a:lnSpc>
                <a:spcPct val="80000"/>
              </a:lnSpc>
            </a:pPr>
            <a:r>
              <a:rPr lang="zh-CN" altLang="en-US" sz="2000">
                <a:solidFill>
                  <a:srgbClr val="9816C2"/>
                </a:solidFill>
              </a:rPr>
              <a:t>侧身蜷曲，双膝并拢贴于胸前，</a:t>
            </a:r>
            <a:r>
              <a:rPr lang="en-US" altLang="zh-CN" sz="2000">
                <a:solidFill>
                  <a:srgbClr val="9816C2"/>
                </a:solidFill>
              </a:rPr>
              <a:t>.</a:t>
            </a:r>
            <a:r>
              <a:rPr lang="zh-CN" altLang="en-US" sz="2000">
                <a:solidFill>
                  <a:srgbClr val="9816C2"/>
                </a:solidFill>
              </a:rPr>
              <a:t>两手十指交叉相扣护住后脑和颈部；两肘向前，护住头部。护住胸腔和腹腔的重要脏器，侧躺在地，这样，即使被踩，也不会伤害重要脏器。</a:t>
            </a:r>
          </a:p>
          <a:p>
            <a:pPr marL="1905" indent="-344805">
              <a:lnSpc>
                <a:spcPct val="80000"/>
              </a:lnSpc>
              <a:buNone/>
            </a:pPr>
            <a:endParaRPr lang="zh-CN" altLang="en-US" sz="2000">
              <a:solidFill>
                <a:srgbClr val="9816C2"/>
              </a:solidFill>
            </a:endParaRPr>
          </a:p>
          <a:p>
            <a:pPr marL="0" indent="0">
              <a:lnSpc>
                <a:spcPct val="80000"/>
              </a:lnSpc>
              <a:buNone/>
            </a:pPr>
            <a:r>
              <a:rPr lang="en-US" altLang="zh-CN" sz="2000">
                <a:solidFill>
                  <a:srgbClr val="9816C2"/>
                </a:solidFill>
              </a:rPr>
              <a:t>3</a:t>
            </a:r>
            <a:r>
              <a:rPr lang="zh-CN" altLang="en-US" sz="2000">
                <a:solidFill>
                  <a:srgbClr val="9816C2"/>
                </a:solidFill>
              </a:rPr>
              <a:t>、踩踏事故发生，脱险后应迅速报警，等待医务人员救援；也可抓紧时间用科学的方法开展自救和互救。  </a:t>
            </a:r>
          </a:p>
          <a:p>
            <a:pPr marL="1905" indent="-1905">
              <a:lnSpc>
                <a:spcPct val="80000"/>
              </a:lnSpc>
            </a:pPr>
            <a:endParaRPr lang="zh-CN" altLang="en-US" sz="2000">
              <a:solidFill>
                <a:srgbClr val="9816C2"/>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24577"/>
          <p:cNvSpPr>
            <a:spLocks noGrp="1"/>
          </p:cNvSpPr>
          <p:nvPr>
            <p:ph type="title"/>
          </p:nvPr>
        </p:nvSpPr>
        <p:spPr>
          <a:xfrm>
            <a:off x="1981200" y="242888"/>
            <a:ext cx="7054850" cy="458787"/>
          </a:xfrm>
        </p:spPr>
        <p:txBody>
          <a:bodyPr anchor="ctr"/>
          <a:lstStyle/>
          <a:p>
            <a:pPr algn="l"/>
            <a:r>
              <a:rPr lang="zh-CN" altLang="en-US" sz="2800" dirty="0">
                <a:solidFill>
                  <a:srgbClr val="FF0000"/>
                </a:solidFill>
              </a:rPr>
              <a:t>拥挤</a:t>
            </a:r>
          </a:p>
        </p:txBody>
      </p:sp>
      <p:pic>
        <p:nvPicPr>
          <p:cNvPr id="24579" name="图片 24578" descr="2"/>
          <p:cNvPicPr>
            <a:picLocks noChangeAspect="1"/>
          </p:cNvPicPr>
          <p:nvPr/>
        </p:nvPicPr>
        <p:blipFill>
          <a:blip r:embed="rId2"/>
          <a:srcRect/>
          <a:stretch>
            <a:fillRect/>
          </a:stretch>
        </p:blipFill>
        <p:spPr>
          <a:xfrm>
            <a:off x="4455478" y="2462213"/>
            <a:ext cx="3121025" cy="2339975"/>
          </a:xfrm>
          <a:prstGeom prst="rect">
            <a:avLst/>
          </a:prstGeom>
          <a:noFill/>
          <a:ln w="9525">
            <a:noFill/>
            <a:miter/>
          </a:ln>
        </p:spPr>
      </p:pic>
      <p:pic>
        <p:nvPicPr>
          <p:cNvPr id="24580" name="图片 24579" descr="3"/>
          <p:cNvPicPr>
            <a:picLocks noChangeAspect="1"/>
          </p:cNvPicPr>
          <p:nvPr/>
        </p:nvPicPr>
        <p:blipFill>
          <a:blip r:embed="rId3"/>
          <a:srcRect/>
          <a:stretch>
            <a:fillRect/>
          </a:stretch>
        </p:blipFill>
        <p:spPr>
          <a:xfrm>
            <a:off x="7332663" y="4262755"/>
            <a:ext cx="3121025" cy="2339975"/>
          </a:xfrm>
          <a:prstGeom prst="rect">
            <a:avLst/>
          </a:prstGeom>
          <a:noFill/>
          <a:ln w="9525">
            <a:noFill/>
            <a:miter/>
          </a:ln>
        </p:spPr>
      </p:pic>
      <p:sp>
        <p:nvSpPr>
          <p:cNvPr id="24581" name="矩形 24580"/>
          <p:cNvSpPr/>
          <p:nvPr/>
        </p:nvSpPr>
        <p:spPr>
          <a:xfrm>
            <a:off x="5654675" y="1443038"/>
            <a:ext cx="1828800" cy="414337"/>
          </a:xfrm>
          <a:prstGeom prst="rect">
            <a:avLst/>
          </a:prstGeom>
        </p:spPr>
        <p:txBody>
          <a:bodyPr wrap="none" fromWordArt="1">
            <a:prstTxWarp prst="textPlain">
              <a:avLst>
                <a:gd name="adj" fmla="val 50000"/>
              </a:avLst>
            </a:prstTxWarp>
            <a:normAutofit fontScale="65000" lnSpcReduction="10000"/>
          </a:bodyPr>
          <a:lstStyle/>
          <a:p>
            <a:pPr algn="ctr"/>
            <a:r>
              <a:rPr lang="zh-CN" altLang="en-US" sz="3600">
                <a:gradFill rotWithShape="0">
                  <a:gsLst>
                    <a:gs pos="0">
                      <a:srgbClr val="3366CC">
                        <a:alpha val="100000"/>
                      </a:srgbClr>
                    </a:gs>
                    <a:gs pos="100000">
                      <a:schemeClr val="hlink">
                        <a:alpha val="100000"/>
                      </a:schemeClr>
                    </a:gs>
                  </a:gsLst>
                  <a:path path="rect">
                    <a:fillToRect r="100000" b="100000"/>
                  </a:path>
                  <a:tileRect/>
                </a:gradFill>
                <a:effectLst>
                  <a:outerShdw dist="35921" dir="2699999" algn="ctr" rotWithShape="0">
                    <a:srgbClr val="C0C0C0">
                      <a:alpha val="75000"/>
                    </a:srgbClr>
                  </a:outerShdw>
                </a:effectLst>
                <a:latin typeface="黑体" charset="0"/>
                <a:ea typeface="黑体" charset="0"/>
              </a:rPr>
              <a:t>轻度拥挤</a:t>
            </a:r>
          </a:p>
        </p:txBody>
      </p:sp>
      <p:sp>
        <p:nvSpPr>
          <p:cNvPr id="24582" name="矩形 24581"/>
          <p:cNvSpPr/>
          <p:nvPr/>
        </p:nvSpPr>
        <p:spPr>
          <a:xfrm>
            <a:off x="2127250" y="3894138"/>
            <a:ext cx="1828800" cy="412750"/>
          </a:xfrm>
          <a:prstGeom prst="rect">
            <a:avLst/>
          </a:prstGeom>
        </p:spPr>
        <p:txBody>
          <a:bodyPr wrap="none" fromWordArt="1">
            <a:prstTxWarp prst="textPlain">
              <a:avLst>
                <a:gd name="adj" fmla="val 50000"/>
              </a:avLst>
            </a:prstTxWarp>
            <a:normAutofit fontScale="65000" lnSpcReduction="10000"/>
          </a:bodyPr>
          <a:lstStyle/>
          <a:p>
            <a:pPr algn="ctr"/>
            <a:r>
              <a:rPr lang="zh-CN" altLang="en-US" sz="3600">
                <a:gradFill rotWithShape="0">
                  <a:gsLst>
                    <a:gs pos="0">
                      <a:srgbClr val="3366CC">
                        <a:alpha val="100000"/>
                      </a:srgbClr>
                    </a:gs>
                    <a:gs pos="100000">
                      <a:schemeClr val="hlink">
                        <a:alpha val="100000"/>
                      </a:schemeClr>
                    </a:gs>
                  </a:gsLst>
                  <a:path path="rect">
                    <a:fillToRect r="100000" b="100000"/>
                  </a:path>
                  <a:tileRect/>
                </a:gradFill>
                <a:effectLst>
                  <a:outerShdw dist="35921" dir="2699999" algn="ctr" rotWithShape="0">
                    <a:srgbClr val="C0C0C0">
                      <a:alpha val="75000"/>
                    </a:srgbClr>
                  </a:outerShdw>
                </a:effectLst>
                <a:latin typeface="黑体" charset="0"/>
                <a:ea typeface="黑体" charset="0"/>
              </a:rPr>
              <a:t>中度拥挤</a:t>
            </a:r>
          </a:p>
        </p:txBody>
      </p:sp>
      <p:sp>
        <p:nvSpPr>
          <p:cNvPr id="24583" name="矩形 24582"/>
          <p:cNvSpPr/>
          <p:nvPr/>
        </p:nvSpPr>
        <p:spPr>
          <a:xfrm>
            <a:off x="4740275" y="5932488"/>
            <a:ext cx="1828800" cy="412750"/>
          </a:xfrm>
          <a:prstGeom prst="rect">
            <a:avLst/>
          </a:prstGeom>
        </p:spPr>
        <p:txBody>
          <a:bodyPr wrap="none" fromWordArt="1">
            <a:prstTxWarp prst="textPlain">
              <a:avLst>
                <a:gd name="adj" fmla="val 50000"/>
              </a:avLst>
            </a:prstTxWarp>
            <a:normAutofit fontScale="65000" lnSpcReduction="10000"/>
          </a:bodyPr>
          <a:lstStyle/>
          <a:p>
            <a:pPr algn="ctr"/>
            <a:r>
              <a:rPr lang="zh-CN" altLang="en-US" sz="3600">
                <a:gradFill rotWithShape="0">
                  <a:gsLst>
                    <a:gs pos="0">
                      <a:srgbClr val="3366CC">
                        <a:alpha val="100000"/>
                      </a:srgbClr>
                    </a:gs>
                    <a:gs pos="100000">
                      <a:schemeClr val="hlink">
                        <a:alpha val="100000"/>
                      </a:schemeClr>
                    </a:gs>
                  </a:gsLst>
                  <a:path path="rect">
                    <a:fillToRect r="100000" b="100000"/>
                  </a:path>
                  <a:tileRect/>
                </a:gradFill>
                <a:effectLst>
                  <a:outerShdw dist="35921" dir="2699999" algn="ctr" rotWithShape="0">
                    <a:srgbClr val="C0C0C0">
                      <a:alpha val="75000"/>
                    </a:srgbClr>
                  </a:outerShdw>
                </a:effectLst>
                <a:latin typeface="黑体" charset="0"/>
                <a:ea typeface="黑体" charset="0"/>
              </a:rPr>
              <a:t>严重拥挤</a:t>
            </a:r>
          </a:p>
        </p:txBody>
      </p:sp>
      <p:pic>
        <p:nvPicPr>
          <p:cNvPr id="24584" name="图片 24583" descr="arrow_right-yellow"/>
          <p:cNvPicPr>
            <a:picLocks noChangeAspect="1"/>
          </p:cNvPicPr>
          <p:nvPr/>
        </p:nvPicPr>
        <p:blipFill>
          <a:blip r:embed="rId4" cstate="print"/>
          <a:srcRect/>
          <a:stretch>
            <a:fillRect/>
          </a:stretch>
        </p:blipFill>
        <p:spPr>
          <a:xfrm rot="10800000">
            <a:off x="5089525" y="1357313"/>
            <a:ext cx="565150" cy="565150"/>
          </a:xfrm>
          <a:prstGeom prst="rect">
            <a:avLst/>
          </a:prstGeom>
          <a:noFill/>
          <a:ln w="9525">
            <a:noFill/>
            <a:miter/>
          </a:ln>
        </p:spPr>
      </p:pic>
      <p:pic>
        <p:nvPicPr>
          <p:cNvPr id="24585" name="图片 24584" descr="arrow_right-yellow"/>
          <p:cNvPicPr>
            <a:picLocks noChangeAspect="1"/>
          </p:cNvPicPr>
          <p:nvPr/>
        </p:nvPicPr>
        <p:blipFill>
          <a:blip r:embed="rId4" cstate="print"/>
          <a:srcRect/>
          <a:stretch>
            <a:fillRect/>
          </a:stretch>
        </p:blipFill>
        <p:spPr>
          <a:xfrm rot="60000">
            <a:off x="3965575" y="3829050"/>
            <a:ext cx="566738" cy="565150"/>
          </a:xfrm>
          <a:prstGeom prst="rect">
            <a:avLst/>
          </a:prstGeom>
          <a:noFill/>
          <a:ln w="9525">
            <a:noFill/>
            <a:miter/>
          </a:ln>
        </p:spPr>
      </p:pic>
      <p:pic>
        <p:nvPicPr>
          <p:cNvPr id="24586" name="图片 24585" descr="arrow_right-yellow"/>
          <p:cNvPicPr>
            <a:picLocks noChangeAspect="1"/>
          </p:cNvPicPr>
          <p:nvPr/>
        </p:nvPicPr>
        <p:blipFill>
          <a:blip r:embed="rId4" cstate="print"/>
          <a:srcRect/>
          <a:stretch>
            <a:fillRect/>
          </a:stretch>
        </p:blipFill>
        <p:spPr>
          <a:xfrm rot="60000">
            <a:off x="6530975" y="5888038"/>
            <a:ext cx="565150" cy="566737"/>
          </a:xfrm>
          <a:prstGeom prst="rect">
            <a:avLst/>
          </a:prstGeom>
          <a:noFill/>
          <a:ln w="9525">
            <a:noFill/>
            <a:miter/>
          </a:ln>
        </p:spPr>
      </p:pic>
      <p:pic>
        <p:nvPicPr>
          <p:cNvPr id="24587" name="图片 24586" descr="1"/>
          <p:cNvPicPr>
            <a:picLocks noChangeAspect="1"/>
          </p:cNvPicPr>
          <p:nvPr/>
        </p:nvPicPr>
        <p:blipFill>
          <a:blip r:embed="rId5"/>
          <a:srcRect/>
          <a:stretch>
            <a:fillRect/>
          </a:stretch>
        </p:blipFill>
        <p:spPr>
          <a:xfrm>
            <a:off x="1650048" y="846455"/>
            <a:ext cx="3121025" cy="2339975"/>
          </a:xfrm>
          <a:prstGeom prst="rect">
            <a:avLst/>
          </a:prstGeom>
          <a:noFill/>
          <a:ln w="9525">
            <a:noFill/>
            <a:miter/>
          </a:ln>
        </p:spPr>
      </p:pic>
      <p:sp>
        <p:nvSpPr>
          <p:cNvPr id="2" name="矩形 1"/>
          <p:cNvSpPr/>
          <p:nvPr/>
        </p:nvSpPr>
        <p:spPr>
          <a:xfrm>
            <a:off x="5642610" y="2896235"/>
            <a:ext cx="691515" cy="96520"/>
          </a:xfrm>
          <a:prstGeom prst="rect">
            <a:avLst/>
          </a:prstGeom>
          <a:solidFill>
            <a:srgbClr val="7030A0"/>
          </a:solidFill>
        </p:spPr>
        <p:txBody>
          <a:bodyPr wrap="none" fromWordArt="1">
            <a:prstTxWarp prst="textPlain">
              <a:avLst>
                <a:gd name="adj" fmla="val 50000"/>
              </a:avLst>
            </a:prstTxWarp>
            <a:normAutofit fontScale="25000" lnSpcReduction="20000"/>
          </a:bodyPr>
          <a:lstStyle/>
          <a:p>
            <a:pPr algn="ctr"/>
            <a:endParaRPr lang="zh-CN" altLang="en-US" sz="3600">
              <a:gradFill rotWithShape="0">
                <a:gsLst>
                  <a:gs pos="0">
                    <a:srgbClr val="3366CC">
                      <a:alpha val="100000"/>
                    </a:srgbClr>
                  </a:gs>
                  <a:gs pos="100000">
                    <a:schemeClr val="hlink">
                      <a:alpha val="100000"/>
                    </a:schemeClr>
                  </a:gs>
                </a:gsLst>
                <a:path path="rect">
                  <a:fillToRect r="100000" b="100000"/>
                </a:path>
                <a:tileRect/>
              </a:gradFill>
              <a:effectLst>
                <a:outerShdw dist="35921" dir="2699999" algn="ctr" rotWithShape="0">
                  <a:srgbClr val="C0C0C0">
                    <a:alpha val="75000"/>
                  </a:srgbClr>
                </a:outerShdw>
              </a:effectLst>
              <a:latin typeface="黑体" charset="0"/>
              <a:ea typeface="黑体" charset="0"/>
            </a:endParaRPr>
          </a:p>
        </p:txBody>
      </p:sp>
      <p:sp>
        <p:nvSpPr>
          <p:cNvPr id="3" name="矩形 2"/>
          <p:cNvSpPr/>
          <p:nvPr/>
        </p:nvSpPr>
        <p:spPr>
          <a:xfrm>
            <a:off x="3490595" y="1435100"/>
            <a:ext cx="691515" cy="96520"/>
          </a:xfrm>
          <a:prstGeom prst="rect">
            <a:avLst/>
          </a:prstGeom>
          <a:solidFill>
            <a:srgbClr val="7030A0"/>
          </a:solidFill>
        </p:spPr>
        <p:txBody>
          <a:bodyPr wrap="none" fromWordArt="1">
            <a:prstTxWarp prst="textPlain">
              <a:avLst>
                <a:gd name="adj" fmla="val 50000"/>
              </a:avLst>
            </a:prstTxWarp>
            <a:normAutofit fontScale="25000" lnSpcReduction="20000"/>
          </a:bodyPr>
          <a:lstStyle/>
          <a:p>
            <a:pPr algn="ctr"/>
            <a:endParaRPr lang="zh-CN" altLang="en-US" sz="3600">
              <a:gradFill rotWithShape="0">
                <a:gsLst>
                  <a:gs pos="0">
                    <a:srgbClr val="3366CC">
                      <a:alpha val="100000"/>
                    </a:srgbClr>
                  </a:gs>
                  <a:gs pos="100000">
                    <a:schemeClr val="hlink">
                      <a:alpha val="100000"/>
                    </a:schemeClr>
                  </a:gs>
                </a:gsLst>
                <a:path path="rect">
                  <a:fillToRect r="100000" b="100000"/>
                </a:path>
                <a:tileRect/>
              </a:gradFill>
              <a:effectLst>
                <a:outerShdw dist="35921" dir="2699999" algn="ctr" rotWithShape="0">
                  <a:srgbClr val="C0C0C0">
                    <a:alpha val="75000"/>
                  </a:srgbClr>
                </a:outerShdw>
              </a:effectLst>
              <a:latin typeface="黑体" charset="0"/>
              <a:ea typeface="黑体" charset="0"/>
            </a:endParaRPr>
          </a:p>
        </p:txBody>
      </p:sp>
      <p:sp>
        <p:nvSpPr>
          <p:cNvPr id="4" name="矩形 3"/>
          <p:cNvSpPr/>
          <p:nvPr/>
        </p:nvSpPr>
        <p:spPr>
          <a:xfrm>
            <a:off x="8578215" y="4584065"/>
            <a:ext cx="691515" cy="96520"/>
          </a:xfrm>
          <a:prstGeom prst="rect">
            <a:avLst/>
          </a:prstGeom>
          <a:solidFill>
            <a:srgbClr val="7030A0"/>
          </a:solidFill>
        </p:spPr>
        <p:txBody>
          <a:bodyPr wrap="none" fromWordArt="1">
            <a:prstTxWarp prst="textPlain">
              <a:avLst>
                <a:gd name="adj" fmla="val 50000"/>
              </a:avLst>
            </a:prstTxWarp>
            <a:normAutofit fontScale="25000" lnSpcReduction="20000"/>
          </a:bodyPr>
          <a:lstStyle/>
          <a:p>
            <a:pPr algn="ctr"/>
            <a:endParaRPr lang="zh-CN" altLang="en-US" sz="3600">
              <a:gradFill rotWithShape="0">
                <a:gsLst>
                  <a:gs pos="0">
                    <a:srgbClr val="3366CC">
                      <a:alpha val="100000"/>
                    </a:srgbClr>
                  </a:gs>
                  <a:gs pos="100000">
                    <a:schemeClr val="hlink">
                      <a:alpha val="100000"/>
                    </a:schemeClr>
                  </a:gs>
                </a:gsLst>
                <a:path path="rect">
                  <a:fillToRect r="100000" b="100000"/>
                </a:path>
                <a:tileRect/>
              </a:gradFill>
              <a:effectLst>
                <a:outerShdw dist="35921" dir="2699999" algn="ctr" rotWithShape="0">
                  <a:srgbClr val="C0C0C0">
                    <a:alpha val="75000"/>
                  </a:srgbClr>
                </a:outerShdw>
              </a:effectLst>
              <a:latin typeface="黑体" charset="0"/>
              <a:ea typeface="黑体"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图片 25602" descr="circle"/>
          <p:cNvPicPr>
            <a:picLocks noChangeAspect="1"/>
          </p:cNvPicPr>
          <p:nvPr/>
        </p:nvPicPr>
        <p:blipFill>
          <a:blip r:embed="rId2"/>
          <a:srcRect/>
          <a:stretch>
            <a:fillRect/>
          </a:stretch>
        </p:blipFill>
        <p:spPr>
          <a:xfrm>
            <a:off x="3052763" y="1004888"/>
            <a:ext cx="5983287" cy="4487862"/>
          </a:xfrm>
          <a:prstGeom prst="rect">
            <a:avLst/>
          </a:prstGeom>
          <a:noFill/>
          <a:ln w="9525" cap="flat" cmpd="sng">
            <a:solidFill>
              <a:srgbClr val="FF0000"/>
            </a:solidFill>
            <a:prstDash val="solid"/>
            <a:miter/>
            <a:headEnd type="none" w="med" len="med"/>
            <a:tailEnd type="none" w="med" len="med"/>
          </a:ln>
        </p:spPr>
      </p:pic>
      <p:pic>
        <p:nvPicPr>
          <p:cNvPr id="25604" name="图片 25603" descr="arrow_right-yellow"/>
          <p:cNvPicPr>
            <a:picLocks noChangeAspect="1"/>
          </p:cNvPicPr>
          <p:nvPr/>
        </p:nvPicPr>
        <p:blipFill>
          <a:blip r:embed="rId3"/>
          <a:srcRect/>
          <a:stretch>
            <a:fillRect/>
          </a:stretch>
        </p:blipFill>
        <p:spPr>
          <a:xfrm rot="7860000">
            <a:off x="7618413" y="700088"/>
            <a:ext cx="1042987" cy="1044575"/>
          </a:xfrm>
          <a:prstGeom prst="rect">
            <a:avLst/>
          </a:prstGeom>
          <a:noFill/>
          <a:ln w="9525">
            <a:noFill/>
            <a:miter/>
          </a:ln>
        </p:spPr>
      </p:pic>
      <p:pic>
        <p:nvPicPr>
          <p:cNvPr id="25605" name="图片 25604" descr="arrow_right-yellow"/>
          <p:cNvPicPr>
            <a:picLocks noChangeAspect="1"/>
          </p:cNvPicPr>
          <p:nvPr/>
        </p:nvPicPr>
        <p:blipFill>
          <a:blip r:embed="rId3"/>
          <a:srcRect/>
          <a:stretch>
            <a:fillRect/>
          </a:stretch>
        </p:blipFill>
        <p:spPr>
          <a:xfrm rot="2040000">
            <a:off x="2808288" y="2638425"/>
            <a:ext cx="1044575" cy="1044575"/>
          </a:xfrm>
          <a:prstGeom prst="rect">
            <a:avLst/>
          </a:prstGeom>
          <a:noFill/>
          <a:ln w="9525">
            <a:noFill/>
            <a:miter/>
          </a:ln>
        </p:spPr>
      </p:pic>
      <p:sp>
        <p:nvSpPr>
          <p:cNvPr id="25606" name="矩形 25605"/>
          <p:cNvSpPr>
            <a:spLocks noGrp="1"/>
          </p:cNvSpPr>
          <p:nvPr/>
        </p:nvSpPr>
        <p:spPr>
          <a:xfrm>
            <a:off x="1981200" y="242888"/>
            <a:ext cx="7054850" cy="458787"/>
          </a:xfrm>
          <a:prstGeom prst="rect">
            <a:avLst/>
          </a:prstGeom>
          <a:noFill/>
          <a:ln w="9525">
            <a:noFill/>
            <a:miter/>
          </a:ln>
        </p:spPr>
        <p:txBody>
          <a:bodyPr vert="horz" wrap="square" anchor="ctr"/>
          <a:lstStyle>
            <a:lvl1pPr marL="0" lvl="0" indent="0" algn="ctr" defTabSz="914400" eaLnBrk="1" fontAlgn="base" latinLnBrk="0" hangingPunct="1">
              <a:spcBef>
                <a:spcPct val="0"/>
              </a:spcBef>
              <a:spcAft>
                <a:spcPct val="0"/>
              </a:spcAft>
              <a:buClr>
                <a:srgbClr val="000000"/>
              </a:buClr>
              <a:buNone/>
              <a:defRPr sz="4400" b="0" i="0" u="none" kern="1200" baseline="0">
                <a:solidFill>
                  <a:schemeClr val="tx2"/>
                </a:solidFill>
                <a:latin typeface="Arial" charset="0"/>
                <a:ea typeface="宋体" charset="-122"/>
              </a:defRPr>
            </a:lvl1pPr>
          </a:lstStyle>
          <a:p>
            <a:pPr lvl="0" algn="l"/>
            <a:r>
              <a:rPr lang="zh-CN" altLang="en-US" sz="2800" dirty="0">
                <a:solidFill>
                  <a:srgbClr val="FF0000"/>
                </a:solidFill>
              </a:rPr>
              <a:t>踩踏</a:t>
            </a:r>
          </a:p>
        </p:txBody>
      </p:sp>
      <p:sp>
        <p:nvSpPr>
          <p:cNvPr id="25607" name="文本框 25606"/>
          <p:cNvSpPr txBox="1"/>
          <p:nvPr/>
        </p:nvSpPr>
        <p:spPr>
          <a:xfrm>
            <a:off x="9199563" y="1368743"/>
            <a:ext cx="1068387" cy="365760"/>
          </a:xfrm>
          <a:prstGeom prst="rect">
            <a:avLst/>
          </a:prstGeom>
          <a:noFill/>
          <a:ln w="9525">
            <a:noFill/>
            <a:miter/>
          </a:ln>
        </p:spPr>
        <p:txBody>
          <a:bodyPr>
            <a:spAutoFit/>
          </a:bodyPr>
          <a:lstStyle/>
          <a:p>
            <a:pPr lvl="0" algn="l" eaLnBrk="1" latinLnBrk="0" hangingPunct="1"/>
            <a:r>
              <a:rPr lang="zh-CN" altLang="en-US" b="1" dirty="0">
                <a:solidFill>
                  <a:srgbClr val="0070C0"/>
                </a:solidFill>
                <a:latin typeface="Arial" charset="0"/>
                <a:ea typeface="宋体" charset="-122"/>
              </a:rPr>
              <a:t>1、抱头</a:t>
            </a:r>
          </a:p>
        </p:txBody>
      </p:sp>
      <p:sp>
        <p:nvSpPr>
          <p:cNvPr id="25608" name="文本框 25607"/>
          <p:cNvSpPr txBox="1"/>
          <p:nvPr/>
        </p:nvSpPr>
        <p:spPr>
          <a:xfrm>
            <a:off x="9222105" y="3058160"/>
            <a:ext cx="1068070" cy="365760"/>
          </a:xfrm>
          <a:prstGeom prst="rect">
            <a:avLst/>
          </a:prstGeom>
          <a:noFill/>
          <a:ln w="9525">
            <a:noFill/>
            <a:miter/>
          </a:ln>
        </p:spPr>
        <p:txBody>
          <a:bodyPr wrap="square">
            <a:spAutoFit/>
          </a:bodyPr>
          <a:lstStyle/>
          <a:p>
            <a:pPr lvl="0" algn="l" eaLnBrk="1" latinLnBrk="0" hangingPunct="1"/>
            <a:r>
              <a:rPr lang="en-US" altLang="zh-CN" b="1" dirty="0">
                <a:solidFill>
                  <a:srgbClr val="0070C0"/>
                </a:solidFill>
                <a:latin typeface="Arial" charset="0"/>
                <a:ea typeface="宋体" charset="-122"/>
              </a:rPr>
              <a:t>3</a:t>
            </a:r>
            <a:r>
              <a:rPr lang="zh-CN" altLang="en-US" b="1" dirty="0">
                <a:solidFill>
                  <a:srgbClr val="0070C0"/>
                </a:solidFill>
                <a:latin typeface="Arial" charset="0"/>
                <a:ea typeface="宋体" charset="-122"/>
              </a:rPr>
              <a:t>、团身</a:t>
            </a:r>
          </a:p>
        </p:txBody>
      </p:sp>
      <p:sp>
        <p:nvSpPr>
          <p:cNvPr id="25609" name="文本框 25608"/>
          <p:cNvSpPr txBox="1"/>
          <p:nvPr/>
        </p:nvSpPr>
        <p:spPr>
          <a:xfrm>
            <a:off x="9233218" y="3829368"/>
            <a:ext cx="1068387" cy="365760"/>
          </a:xfrm>
          <a:prstGeom prst="rect">
            <a:avLst/>
          </a:prstGeom>
          <a:noFill/>
          <a:ln w="9525">
            <a:noFill/>
            <a:miter/>
          </a:ln>
        </p:spPr>
        <p:txBody>
          <a:bodyPr wrap="square">
            <a:spAutoFit/>
          </a:bodyPr>
          <a:lstStyle/>
          <a:p>
            <a:pPr lvl="0" algn="l" eaLnBrk="1" latinLnBrk="0" hangingPunct="1"/>
            <a:r>
              <a:rPr lang="en-US" altLang="zh-CN" b="1" dirty="0">
                <a:solidFill>
                  <a:srgbClr val="0070C0"/>
                </a:solidFill>
                <a:latin typeface="Arial" charset="0"/>
                <a:ea typeface="宋体" charset="-122"/>
              </a:rPr>
              <a:t>4</a:t>
            </a:r>
            <a:r>
              <a:rPr lang="zh-CN" altLang="en-US" b="1" dirty="0">
                <a:solidFill>
                  <a:srgbClr val="0070C0"/>
                </a:solidFill>
                <a:latin typeface="Arial" charset="0"/>
                <a:ea typeface="宋体" charset="-122"/>
              </a:rPr>
              <a:t>、侧翻</a:t>
            </a:r>
          </a:p>
        </p:txBody>
      </p:sp>
      <p:sp>
        <p:nvSpPr>
          <p:cNvPr id="2" name="文本框 1"/>
          <p:cNvSpPr txBox="1"/>
          <p:nvPr/>
        </p:nvSpPr>
        <p:spPr>
          <a:xfrm>
            <a:off x="9217978" y="2295208"/>
            <a:ext cx="1068387" cy="365760"/>
          </a:xfrm>
          <a:prstGeom prst="rect">
            <a:avLst/>
          </a:prstGeom>
          <a:noFill/>
          <a:ln w="9525">
            <a:noFill/>
            <a:miter/>
          </a:ln>
        </p:spPr>
        <p:txBody>
          <a:bodyPr wrap="square">
            <a:spAutoFit/>
          </a:bodyPr>
          <a:lstStyle/>
          <a:p>
            <a:pPr lvl="0" algn="l" eaLnBrk="1" latinLnBrk="0" hangingPunct="1"/>
            <a:r>
              <a:rPr lang="en-US" altLang="zh-CN" b="1" dirty="0">
                <a:solidFill>
                  <a:srgbClr val="0070C0"/>
                </a:solidFill>
                <a:latin typeface="Arial" charset="0"/>
                <a:ea typeface="宋体" charset="-122"/>
              </a:rPr>
              <a:t>2</a:t>
            </a:r>
            <a:r>
              <a:rPr lang="zh-CN" altLang="en-US" b="1" dirty="0">
                <a:solidFill>
                  <a:srgbClr val="0070C0"/>
                </a:solidFill>
                <a:latin typeface="Arial" charset="0"/>
                <a:ea typeface="宋体" charset="-122"/>
              </a:rPr>
              <a:t>、夹肘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500" fill="hold"/>
                                        <p:tgtEl>
                                          <p:spTgt spid="25604"/>
                                        </p:tgtEl>
                                        <p:attrNameLst>
                                          <p:attrName>ppt_x</p:attrName>
                                        </p:attrNameLst>
                                      </p:cBhvr>
                                      <p:tavLst>
                                        <p:tav tm="0">
                                          <p:val>
                                            <p:strVal val="#ppt_x"/>
                                          </p:val>
                                        </p:tav>
                                        <p:tav tm="100000">
                                          <p:val>
                                            <p:strVal val="#ppt_x"/>
                                          </p:val>
                                        </p:tav>
                                      </p:tavLst>
                                    </p:anim>
                                    <p:anim calcmode="lin" valueType="num">
                                      <p:cBhvr additive="base">
                                        <p:cTn id="8"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605"/>
                                        </p:tgtEl>
                                        <p:attrNameLst>
                                          <p:attrName>style.visibility</p:attrName>
                                        </p:attrNameLst>
                                      </p:cBhvr>
                                      <p:to>
                                        <p:strVal val="visible"/>
                                      </p:to>
                                    </p:set>
                                    <p:anim calcmode="lin" valueType="num">
                                      <p:cBhvr additive="base">
                                        <p:cTn id="13" dur="500" fill="hold"/>
                                        <p:tgtEl>
                                          <p:spTgt spid="25605"/>
                                        </p:tgtEl>
                                        <p:attrNameLst>
                                          <p:attrName>ppt_x</p:attrName>
                                        </p:attrNameLst>
                                      </p:cBhvr>
                                      <p:tavLst>
                                        <p:tav tm="0">
                                          <p:val>
                                            <p:strVal val="#ppt_x"/>
                                          </p:val>
                                        </p:tav>
                                        <p:tav tm="100000">
                                          <p:val>
                                            <p:strVal val="#ppt_x"/>
                                          </p:val>
                                        </p:tav>
                                      </p:tavLst>
                                    </p:anim>
                                    <p:anim calcmode="lin" valueType="num">
                                      <p:cBhvr additive="base">
                                        <p:cTn id="14"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2529"/>
          <p:cNvSpPr>
            <a:spLocks noGrp="1"/>
          </p:cNvSpPr>
          <p:nvPr>
            <p:ph type="title"/>
          </p:nvPr>
        </p:nvSpPr>
        <p:spPr>
          <a:xfrm>
            <a:off x="1784985" y="132080"/>
            <a:ext cx="8229600" cy="692150"/>
          </a:xfrm>
        </p:spPr>
        <p:txBody>
          <a:bodyPr anchor="ctr"/>
          <a:lstStyle/>
          <a:p>
            <a:r>
              <a:rPr lang="zh-CN" altLang="en-US" sz="2400" b="1"/>
              <a:t>预防踩踏需注意</a:t>
            </a:r>
            <a:r>
              <a:rPr lang="zh-CN" altLang="en-US" sz="3600" b="1"/>
              <a:t>：</a:t>
            </a:r>
            <a:br>
              <a:rPr lang="zh-CN" altLang="en-US" sz="3600" b="1"/>
            </a:br>
            <a:endParaRPr lang="zh-CN" altLang="en-US" sz="3600" b="1"/>
          </a:p>
        </p:txBody>
      </p:sp>
      <p:sp>
        <p:nvSpPr>
          <p:cNvPr id="22531" name="文本占位符 22530"/>
          <p:cNvSpPr>
            <a:spLocks noGrp="1"/>
          </p:cNvSpPr>
          <p:nvPr>
            <p:ph type="body" idx="1"/>
          </p:nvPr>
        </p:nvSpPr>
        <p:spPr>
          <a:xfrm>
            <a:off x="687705" y="334645"/>
            <a:ext cx="11114405" cy="6480175"/>
          </a:xfrm>
        </p:spPr>
        <p:txBody>
          <a:bodyPr/>
          <a:lstStyle/>
          <a:p>
            <a:pPr marL="1905" indent="-344805">
              <a:lnSpc>
                <a:spcPct val="80000"/>
              </a:lnSpc>
              <a:buNone/>
            </a:pPr>
            <a:endParaRPr lang="en-US" altLang="zh-CN" sz="1600">
              <a:solidFill>
                <a:srgbClr val="0070C0"/>
              </a:solidFill>
            </a:endParaRPr>
          </a:p>
          <a:p>
            <a:pPr marL="0" indent="0">
              <a:lnSpc>
                <a:spcPct val="80000"/>
              </a:lnSpc>
              <a:buNone/>
            </a:pPr>
            <a:r>
              <a:rPr lang="en-US" altLang="zh-CN" sz="2000" b="1">
                <a:solidFill>
                  <a:srgbClr val="0070C0"/>
                </a:solidFill>
              </a:rPr>
              <a:t>1</a:t>
            </a:r>
            <a:r>
              <a:rPr lang="zh-CN" altLang="en-US" sz="2000" b="1">
                <a:solidFill>
                  <a:srgbClr val="0070C0"/>
                </a:solidFill>
              </a:rPr>
              <a:t>、</a:t>
            </a:r>
            <a:r>
              <a:rPr lang="zh-CN" altLang="en-US" sz="1600" b="1">
                <a:solidFill>
                  <a:srgbClr val="0070C0"/>
                </a:solidFill>
                <a:latin typeface="宋体" charset="0"/>
                <a:ea typeface="宋体" charset="0"/>
              </a:rPr>
              <a:t>不在楼梯或狭窄通道嬉戏打闹，人多的时候不推搡、不拥挤，不起哄、不制造紧张或恐慌气氛。</a:t>
            </a:r>
          </a:p>
          <a:p>
            <a:pPr marL="0" indent="0">
              <a:lnSpc>
                <a:spcPct val="80000"/>
              </a:lnSpc>
              <a:buNone/>
            </a:pPr>
            <a:r>
              <a:rPr lang="en-US" altLang="zh-CN" sz="1600" b="1">
                <a:solidFill>
                  <a:srgbClr val="0070C0"/>
                </a:solidFill>
                <a:latin typeface="宋体" charset="0"/>
                <a:ea typeface="宋体" charset="0"/>
              </a:rPr>
              <a:t>2</a:t>
            </a:r>
            <a:r>
              <a:rPr lang="zh-CN" altLang="en-US" sz="1600" b="1">
                <a:solidFill>
                  <a:srgbClr val="0070C0"/>
                </a:solidFill>
                <a:latin typeface="宋体" charset="0"/>
                <a:ea typeface="宋体" charset="0"/>
              </a:rPr>
              <a:t>、发现拥挤的人群向自己走的方向来时，应立即避到一旁，冷静不要慌乱，不要奔跑，避免摔倒。</a:t>
            </a:r>
          </a:p>
          <a:p>
            <a:pPr marL="0" indent="0">
              <a:lnSpc>
                <a:spcPct val="80000"/>
              </a:lnSpc>
              <a:buNone/>
            </a:pPr>
            <a:r>
              <a:rPr lang="en-US" altLang="zh-CN" sz="1600" b="1">
                <a:solidFill>
                  <a:srgbClr val="0070C0"/>
                </a:solidFill>
                <a:latin typeface="宋体" charset="0"/>
                <a:ea typeface="宋体" charset="0"/>
              </a:rPr>
              <a:t>3</a:t>
            </a:r>
            <a:r>
              <a:rPr lang="zh-CN" altLang="en-US" sz="1600" b="1">
                <a:solidFill>
                  <a:srgbClr val="0070C0"/>
                </a:solidFill>
                <a:latin typeface="宋体" charset="0"/>
                <a:ea typeface="宋体" charset="0"/>
              </a:rPr>
              <a:t>、假如陷入拥挤的人流，一定要先站稳，身体不要倾斜失去重心，若有可能，可先尽快抓住坚固可靠的东西慢慢走动或停住，待人群过去后再迅速离开。</a:t>
            </a:r>
          </a:p>
          <a:p>
            <a:pPr marL="0" indent="0">
              <a:lnSpc>
                <a:spcPct val="80000"/>
              </a:lnSpc>
              <a:buNone/>
            </a:pPr>
            <a:r>
              <a:rPr lang="en-US" altLang="zh-CN" sz="1600" b="1">
                <a:solidFill>
                  <a:srgbClr val="0070C0"/>
                </a:solidFill>
                <a:latin typeface="宋体" charset="0"/>
                <a:ea typeface="宋体" charset="0"/>
              </a:rPr>
              <a:t>4</a:t>
            </a:r>
            <a:r>
              <a:rPr lang="zh-CN" altLang="en-US" sz="1600" b="1">
                <a:solidFill>
                  <a:srgbClr val="0070C0"/>
                </a:solidFill>
                <a:latin typeface="宋体" charset="0"/>
                <a:ea typeface="宋体" charset="0"/>
              </a:rPr>
              <a:t>、顺着人流侧前方前进，慢慢移动出人流，切不可逆行，否则，很容易被人流推倒。</a:t>
            </a:r>
          </a:p>
          <a:p>
            <a:pPr marL="0" indent="0">
              <a:lnSpc>
                <a:spcPct val="80000"/>
              </a:lnSpc>
              <a:buNone/>
            </a:pPr>
            <a:r>
              <a:rPr lang="en-US" altLang="zh-CN" sz="1600" b="1">
                <a:solidFill>
                  <a:srgbClr val="0070C0"/>
                </a:solidFill>
                <a:latin typeface="宋体" charset="0"/>
                <a:ea typeface="宋体" charset="0"/>
              </a:rPr>
              <a:t>5</a:t>
            </a:r>
            <a:r>
              <a:rPr lang="zh-CN" altLang="en-US" sz="1600" b="1">
                <a:solidFill>
                  <a:srgbClr val="0070C0"/>
                </a:solidFill>
                <a:latin typeface="宋体" charset="0"/>
                <a:ea typeface="宋体" charset="0"/>
              </a:rPr>
              <a:t>、若自己不幸被人群拥倒后，要设法靠近墙角，身体蜷成球状，双手在颈后紧扣以保护身体最脆弱的部位。</a:t>
            </a:r>
          </a:p>
          <a:p>
            <a:pPr marL="0" indent="0">
              <a:lnSpc>
                <a:spcPct val="80000"/>
              </a:lnSpc>
              <a:buNone/>
            </a:pPr>
            <a:r>
              <a:rPr lang="en-US" altLang="zh-CN" sz="1600" b="1">
                <a:solidFill>
                  <a:srgbClr val="0070C0"/>
                </a:solidFill>
                <a:latin typeface="宋体" charset="0"/>
                <a:ea typeface="宋体" charset="0"/>
              </a:rPr>
              <a:t>6</a:t>
            </a:r>
            <a:r>
              <a:rPr lang="zh-CN" altLang="en-US" sz="1600" b="1">
                <a:solidFill>
                  <a:srgbClr val="0070C0"/>
                </a:solidFill>
                <a:latin typeface="宋体" charset="0"/>
                <a:ea typeface="宋体" charset="0"/>
              </a:rPr>
              <a:t>、在人群中走动，遇到台阶或者楼梯时，尽量抓住扶手，防止摔倒。</a:t>
            </a:r>
          </a:p>
          <a:p>
            <a:pPr marL="0" indent="0">
              <a:lnSpc>
                <a:spcPct val="80000"/>
              </a:lnSpc>
              <a:buNone/>
            </a:pPr>
            <a:r>
              <a:rPr lang="en-US" altLang="zh-CN" sz="1600" b="1">
                <a:solidFill>
                  <a:srgbClr val="0070C0"/>
                </a:solidFill>
                <a:latin typeface="宋体" charset="0"/>
                <a:ea typeface="宋体" charset="0"/>
              </a:rPr>
              <a:t>7</a:t>
            </a:r>
            <a:r>
              <a:rPr lang="zh-CN" altLang="en-US" sz="1600" b="1">
                <a:solidFill>
                  <a:srgbClr val="0070C0"/>
                </a:solidFill>
                <a:latin typeface="宋体" charset="0"/>
                <a:ea typeface="宋体" charset="0"/>
              </a:rPr>
              <a:t>、在拥挤的人群中，要时刻保持警惕，做好自护自救。</a:t>
            </a:r>
          </a:p>
          <a:p>
            <a:pPr marL="0" indent="0">
              <a:lnSpc>
                <a:spcPct val="80000"/>
              </a:lnSpc>
              <a:buNone/>
            </a:pPr>
            <a:r>
              <a:rPr lang="en-US" altLang="zh-CN" sz="1600" b="1">
                <a:solidFill>
                  <a:srgbClr val="0070C0"/>
                </a:solidFill>
                <a:latin typeface="宋体" charset="0"/>
                <a:ea typeface="宋体" charset="0"/>
              </a:rPr>
              <a:t>8</a:t>
            </a:r>
            <a:r>
              <a:rPr lang="zh-CN" altLang="en-US" sz="1600" b="1">
                <a:solidFill>
                  <a:srgbClr val="0070C0"/>
                </a:solidFill>
                <a:latin typeface="宋体" charset="0"/>
                <a:ea typeface="宋体" charset="0"/>
              </a:rPr>
              <a:t>、在人群骚动时，保持身体平衡站稳，千万不能被绊倒，避免自己成为拥挤踩踏事件的诱发因素。</a:t>
            </a:r>
          </a:p>
          <a:p>
            <a:pPr marL="0" indent="0">
              <a:lnSpc>
                <a:spcPct val="80000"/>
              </a:lnSpc>
              <a:buNone/>
            </a:pPr>
            <a:r>
              <a:rPr lang="en-US" altLang="zh-CN" sz="1600" b="1">
                <a:solidFill>
                  <a:srgbClr val="0070C0"/>
                </a:solidFill>
                <a:latin typeface="宋体" charset="0"/>
                <a:ea typeface="宋体" charset="0"/>
              </a:rPr>
              <a:t>9</a:t>
            </a:r>
            <a:r>
              <a:rPr lang="zh-CN" altLang="en-US" sz="1600" b="1">
                <a:solidFill>
                  <a:srgbClr val="0070C0"/>
                </a:solidFill>
                <a:latin typeface="宋体" charset="0"/>
                <a:ea typeface="宋体" charset="0"/>
              </a:rPr>
              <a:t>、当发现自己前面有人突然摔倒了，停下脚步，大声呼救，告知后面的人不要向前靠近，及时分流拥挤人流，组织有序疏散。</a:t>
            </a:r>
          </a:p>
          <a:p>
            <a:pPr marL="0" indent="0">
              <a:lnSpc>
                <a:spcPct val="80000"/>
              </a:lnSpc>
              <a:buNone/>
            </a:pPr>
            <a:r>
              <a:rPr lang="en-US" altLang="zh-CN" sz="1600" b="1">
                <a:solidFill>
                  <a:srgbClr val="0070C0"/>
                </a:solidFill>
                <a:latin typeface="宋体" charset="0"/>
                <a:ea typeface="宋体" charset="0"/>
              </a:rPr>
              <a:t>10</a:t>
            </a:r>
            <a:r>
              <a:rPr lang="zh-CN" altLang="en-US" sz="1600" b="1">
                <a:solidFill>
                  <a:srgbClr val="0070C0"/>
                </a:solidFill>
                <a:latin typeface="宋体" charset="0"/>
                <a:ea typeface="宋体" charset="0"/>
              </a:rPr>
              <a:t>、当有人跌倒的时候，周围看到的人们的第一反应至关重要。如果知情人能迅速反应，有组织地维持现场秩序并告知他人，可能就不会造成严重的踩踏事故。</a:t>
            </a:r>
          </a:p>
          <a:p>
            <a:pPr marL="0" indent="0">
              <a:lnSpc>
                <a:spcPct val="80000"/>
              </a:lnSpc>
              <a:buNone/>
            </a:pPr>
            <a:r>
              <a:rPr lang="en-US" altLang="zh-CN" sz="1600" b="1">
                <a:solidFill>
                  <a:srgbClr val="0070C0"/>
                </a:solidFill>
                <a:sym typeface="+mn-ea"/>
              </a:rPr>
              <a:t>11</a:t>
            </a:r>
            <a:r>
              <a:rPr lang="zh-CN" altLang="en-US" sz="1600" b="1">
                <a:solidFill>
                  <a:srgbClr val="0070C0"/>
                </a:solidFill>
                <a:ea typeface="宋体" charset="0"/>
                <a:sym typeface="+mn-ea"/>
              </a:rPr>
              <a:t>、</a:t>
            </a:r>
            <a:r>
              <a:rPr lang="zh-CN" altLang="en-US" sz="1600" b="1">
                <a:solidFill>
                  <a:srgbClr val="0070C0"/>
                </a:solidFill>
                <a:sym typeface="+mn-ea"/>
              </a:rPr>
              <a:t>对于个人而言，最重要的是不凑热闹。同时教育自己的孩子不凑热闹，不在在学校和其他人流密集的公共场所追逐打闹，上下楼梯注意安全。</a:t>
            </a:r>
          </a:p>
          <a:p>
            <a:pPr marL="1905" indent="-1905">
              <a:lnSpc>
                <a:spcPct val="80000"/>
              </a:lnSpc>
            </a:pPr>
            <a:endParaRPr lang="zh-CN" altLang="en-US" sz="1600" b="1">
              <a:solidFill>
                <a:srgbClr val="0070C0"/>
              </a:solidFill>
              <a:latin typeface="宋体" charset="0"/>
              <a:ea typeface="宋体" charset="0"/>
              <a:sym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2103" y="786448"/>
            <a:ext cx="10679507" cy="5018087"/>
          </a:xfrm>
        </p:spPr>
        <p:txBody>
          <a:bodyPr/>
          <a:lstStyle/>
          <a:p>
            <a:pPr marL="635" indent="0">
              <a:buNone/>
            </a:pPr>
            <a:r>
              <a:rPr lang="en-US" altLang="zh-CN" b="1">
                <a:solidFill>
                  <a:srgbClr val="FF0000"/>
                </a:solidFill>
                <a:latin typeface="宋体" charset="0"/>
                <a:ea typeface="宋体" charset="0"/>
                <a:sym typeface="+mn-ea"/>
              </a:rPr>
              <a:t>    </a:t>
            </a:r>
            <a:r>
              <a:rPr lang="en-US" altLang="zh-CN" sz="3200" b="1">
                <a:solidFill>
                  <a:srgbClr val="FF0000"/>
                </a:solidFill>
                <a:latin typeface="宋体" charset="0"/>
                <a:ea typeface="宋体" charset="0"/>
                <a:sym typeface="+mn-ea"/>
              </a:rPr>
              <a:t> </a:t>
            </a:r>
            <a:r>
              <a:rPr lang="zh-CN" altLang="en-US" sz="1600" b="1">
                <a:solidFill>
                  <a:srgbClr val="00B050"/>
                </a:solidFill>
                <a:latin typeface="宋体" charset="0"/>
                <a:ea typeface="宋体" charset="0"/>
                <a:sym typeface="+mn-ea"/>
              </a:rPr>
              <a:t>上海踩踏的一个经典案例</a:t>
            </a:r>
          </a:p>
          <a:p>
            <a:pPr marL="635" indent="0">
              <a:buNone/>
            </a:pPr>
            <a:r>
              <a:rPr lang="zh-CN" altLang="en-US" sz="1600" b="1">
                <a:solidFill>
                  <a:srgbClr val="00B050"/>
                </a:solidFill>
                <a:latin typeface="宋体" charset="0"/>
                <a:ea typeface="宋体" charset="0"/>
                <a:sym typeface="+mn-ea"/>
              </a:rPr>
              <a:t>         </a:t>
            </a:r>
            <a:r>
              <a:rPr lang="zh-CN" altLang="en-US" sz="3200" b="1">
                <a:solidFill>
                  <a:srgbClr val="FF0000"/>
                </a:solidFill>
                <a:latin typeface="宋体" charset="0"/>
                <a:ea typeface="宋体" charset="0"/>
                <a:sym typeface="+mn-ea"/>
              </a:rPr>
              <a:t>绝大多数对于灾难的防患意识非常薄弱，又欠缺相应的安全知识和技能。而警觉性差的人一旦遇险，第一反应是大脑空白，什么都不会做，甚至由于惊慌做出更危险的举动。</a:t>
            </a:r>
            <a:r>
              <a:rPr lang="en-US" altLang="zh-CN" sz="3200" b="1">
                <a:solidFill>
                  <a:srgbClr val="FF0000"/>
                </a:solidFill>
                <a:latin typeface="宋体" charset="0"/>
                <a:ea typeface="宋体" charset="0"/>
                <a:sym typeface="+mn-ea"/>
              </a:rPr>
              <a:t>911</a:t>
            </a:r>
            <a:r>
              <a:rPr lang="zh-CN" altLang="en-US" sz="3200" b="1">
                <a:solidFill>
                  <a:srgbClr val="FF0000"/>
                </a:solidFill>
                <a:latin typeface="宋体" charset="0"/>
                <a:ea typeface="宋体" charset="0"/>
                <a:sym typeface="+mn-ea"/>
              </a:rPr>
              <a:t>事件中顺利逃生的人除幸运外很多都具有高于常人的危机意识。所以，安全意识、知识与技能的普及学习，必须从现在做起，从我们每个人做起。</a:t>
            </a:r>
          </a:p>
          <a:p>
            <a:pPr marL="635" indent="0">
              <a:buNone/>
            </a:pPr>
            <a:endParaRPr lang="zh-CN" altLang="en-US" sz="3200" b="1">
              <a:solidFill>
                <a:srgbClr val="00B050"/>
              </a:solidFill>
              <a:latin typeface="宋体" charset="0"/>
              <a:ea typeface="宋体" charset="0"/>
              <a:sym typeface="+mn-ea"/>
            </a:endParaRPr>
          </a:p>
          <a:p>
            <a:endParaRPr lang="zh-CN" altLang="en-US" sz="32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940425" y="2733040"/>
            <a:ext cx="3059430" cy="400050"/>
          </a:xfrm>
          <a:prstGeom prst="rect">
            <a:avLst/>
          </a:prstGeom>
          <a:noFill/>
        </p:spPr>
        <p:txBody>
          <a:bodyPr anchor="ctr"/>
          <a:lstStyle/>
          <a:p>
            <a:pPr lvl="0" eaLnBrk="1" hangingPunct="1">
              <a:lnSpc>
                <a:spcPct val="90000"/>
              </a:lnSpc>
            </a:pPr>
            <a:r>
              <a:rPr lang="zh-CN" altLang="en-US" sz="2400" dirty="0">
                <a:solidFill>
                  <a:srgbClr val="D02942"/>
                </a:solidFill>
                <a:latin typeface="华文细黑" pitchFamily="2" charset="-122"/>
                <a:ea typeface="华文细黑" pitchFamily="2" charset="-122"/>
              </a:rPr>
              <a:t>二八法则</a:t>
            </a:r>
          </a:p>
        </p:txBody>
      </p:sp>
      <p:sp>
        <p:nvSpPr>
          <p:cNvPr id="18" name="文本框 17"/>
          <p:cNvSpPr txBox="1"/>
          <p:nvPr/>
        </p:nvSpPr>
        <p:spPr>
          <a:xfrm>
            <a:off x="5940425" y="1820545"/>
            <a:ext cx="3059430" cy="400050"/>
          </a:xfrm>
          <a:prstGeom prst="rect">
            <a:avLst/>
          </a:prstGeom>
          <a:noFill/>
        </p:spPr>
        <p:txBody>
          <a:bodyPr anchor="ctr"/>
          <a:lstStyle/>
          <a:p>
            <a:pPr lvl="0" eaLnBrk="1" hangingPunct="1">
              <a:lnSpc>
                <a:spcPct val="90000"/>
              </a:lnSpc>
            </a:pPr>
            <a:r>
              <a:rPr lang="zh-CN" altLang="en-US" sz="2400" dirty="0">
                <a:solidFill>
                  <a:srgbClr val="D02942"/>
                </a:solidFill>
                <a:latin typeface="华文细黑" pitchFamily="2" charset="-122"/>
                <a:ea typeface="华文细黑" pitchFamily="2" charset="-122"/>
              </a:rPr>
              <a:t>生命第一</a:t>
            </a:r>
          </a:p>
        </p:txBody>
      </p:sp>
      <p:sp>
        <p:nvSpPr>
          <p:cNvPr id="19" name="文本框 18"/>
          <p:cNvSpPr txBox="1"/>
          <p:nvPr/>
        </p:nvSpPr>
        <p:spPr>
          <a:xfrm>
            <a:off x="5906135" y="3629660"/>
            <a:ext cx="3059430" cy="400050"/>
          </a:xfrm>
          <a:prstGeom prst="rect">
            <a:avLst/>
          </a:prstGeom>
          <a:noFill/>
        </p:spPr>
        <p:txBody>
          <a:bodyPr anchor="ctr"/>
          <a:lstStyle/>
          <a:p>
            <a:pPr lvl="0" eaLnBrk="1" hangingPunct="1">
              <a:lnSpc>
                <a:spcPct val="90000"/>
              </a:lnSpc>
            </a:pPr>
            <a:r>
              <a:rPr lang="zh-CN" sz="2400" dirty="0">
                <a:solidFill>
                  <a:srgbClr val="D02942"/>
                </a:solidFill>
                <a:latin typeface="华文细黑" pitchFamily="2" charset="-122"/>
                <a:ea typeface="华文细黑" pitchFamily="2" charset="-122"/>
              </a:rPr>
              <a:t>十字法则</a:t>
            </a:r>
          </a:p>
        </p:txBody>
      </p:sp>
      <p:sp>
        <p:nvSpPr>
          <p:cNvPr id="20" name="文本框 19"/>
          <p:cNvSpPr txBox="1"/>
          <p:nvPr/>
        </p:nvSpPr>
        <p:spPr>
          <a:xfrm>
            <a:off x="5940425" y="4581525"/>
            <a:ext cx="3059430" cy="400050"/>
          </a:xfrm>
          <a:prstGeom prst="rect">
            <a:avLst/>
          </a:prstGeom>
          <a:noFill/>
        </p:spPr>
        <p:txBody>
          <a:bodyPr anchor="ctr"/>
          <a:lstStyle/>
          <a:p>
            <a:pPr lvl="0" eaLnBrk="1" hangingPunct="1">
              <a:lnSpc>
                <a:spcPct val="90000"/>
              </a:lnSpc>
            </a:pPr>
            <a:r>
              <a:rPr lang="zh-CN" altLang="en-US" sz="2400" dirty="0">
                <a:solidFill>
                  <a:srgbClr val="D02942"/>
                </a:solidFill>
                <a:latin typeface="华文细黑" pitchFamily="2" charset="-122"/>
                <a:ea typeface="华文细黑" pitchFamily="2" charset="-122"/>
              </a:rPr>
              <a:t>必生必胜的信念</a:t>
            </a:r>
          </a:p>
        </p:txBody>
      </p:sp>
      <p:sp>
        <p:nvSpPr>
          <p:cNvPr id="22" name="任意多边形 21"/>
          <p:cNvSpPr/>
          <p:nvPr/>
        </p:nvSpPr>
        <p:spPr>
          <a:xfrm>
            <a:off x="5165725" y="1704975"/>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1</a:t>
            </a:r>
            <a:endParaRPr lang="zh-CN" altLang="en-US" sz="3200" dirty="0">
              <a:solidFill>
                <a:srgbClr val="FFFFFF"/>
              </a:solidFill>
              <a:latin typeface="Times New Roman" pitchFamily="18" charset="0"/>
              <a:ea typeface="幼圆" pitchFamily="49" charset="-122"/>
            </a:endParaRPr>
          </a:p>
        </p:txBody>
      </p:sp>
      <p:sp>
        <p:nvSpPr>
          <p:cNvPr id="23" name="任意多边形 22"/>
          <p:cNvSpPr/>
          <p:nvPr/>
        </p:nvSpPr>
        <p:spPr>
          <a:xfrm>
            <a:off x="5165725" y="2622550"/>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2</a:t>
            </a:r>
            <a:endParaRPr lang="zh-CN" altLang="en-US" sz="3200" dirty="0">
              <a:solidFill>
                <a:srgbClr val="FFFFFF"/>
              </a:solidFill>
              <a:latin typeface="Times New Roman" pitchFamily="18" charset="0"/>
              <a:ea typeface="幼圆" pitchFamily="49" charset="-122"/>
            </a:endParaRPr>
          </a:p>
        </p:txBody>
      </p:sp>
      <p:sp>
        <p:nvSpPr>
          <p:cNvPr id="24" name="任意多边形 23"/>
          <p:cNvSpPr/>
          <p:nvPr/>
        </p:nvSpPr>
        <p:spPr>
          <a:xfrm>
            <a:off x="5165725" y="3540125"/>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3</a:t>
            </a:r>
            <a:endParaRPr lang="zh-CN" altLang="en-US" sz="3200" dirty="0">
              <a:solidFill>
                <a:srgbClr val="FFFFFF"/>
              </a:solidFill>
              <a:latin typeface="Times New Roman" pitchFamily="18" charset="0"/>
              <a:ea typeface="幼圆" pitchFamily="49" charset="-122"/>
            </a:endParaRPr>
          </a:p>
        </p:txBody>
      </p:sp>
      <p:sp>
        <p:nvSpPr>
          <p:cNvPr id="25" name="任意多边形 24"/>
          <p:cNvSpPr/>
          <p:nvPr/>
        </p:nvSpPr>
        <p:spPr>
          <a:xfrm>
            <a:off x="5165725" y="4457700"/>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4</a:t>
            </a:r>
            <a:endParaRPr lang="zh-CN" altLang="en-US" sz="3200" dirty="0">
              <a:solidFill>
                <a:srgbClr val="FFFFFF"/>
              </a:solidFill>
              <a:latin typeface="Times New Roman" pitchFamily="18" charset="0"/>
              <a:ea typeface="幼圆" pitchFamily="49" charset="-122"/>
            </a:endParaRPr>
          </a:p>
        </p:txBody>
      </p:sp>
      <p:sp>
        <p:nvSpPr>
          <p:cNvPr id="3080" name="文本框 47"/>
          <p:cNvSpPr txBox="1"/>
          <p:nvPr/>
        </p:nvSpPr>
        <p:spPr>
          <a:xfrm>
            <a:off x="3067050" y="2035810"/>
            <a:ext cx="631825" cy="3237865"/>
          </a:xfrm>
          <a:prstGeom prst="rect">
            <a:avLst/>
          </a:prstGeom>
          <a:noFill/>
          <a:ln w="9525">
            <a:noFill/>
            <a:miter/>
          </a:ln>
        </p:spPr>
        <p:txBody>
          <a:bodyPr anchor="ctr"/>
          <a:lstStyle/>
          <a:p>
            <a:pPr lvl="0" eaLnBrk="1" hangingPunct="1"/>
            <a:r>
              <a:rPr lang="zh-CN" altLang="en-US" sz="3200" dirty="0">
                <a:latin typeface="华文新魏" pitchFamily="2" charset="-122"/>
                <a:ea typeface="华文新魏" pitchFamily="2" charset="-122"/>
              </a:rPr>
              <a:t>临危必知的原则</a:t>
            </a: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69</a:t>
            </a:fld>
            <a:endParaRPr lang="en-US" altLang="x-none" sz="1200" dirty="0">
              <a:solidFill>
                <a:srgbClr val="0C61AE"/>
              </a:solidFill>
              <a:latin typeface="Arial" charset="0"/>
              <a:ea typeface="宋体" charset="-122"/>
            </a:endParaRPr>
          </a:p>
        </p:txBody>
      </p:sp>
      <p:sp>
        <p:nvSpPr>
          <p:cNvPr id="2" name="KSO_GT1"/>
          <p:cNvSpPr/>
          <p:nvPr/>
        </p:nvSpPr>
        <p:spPr bwMode="ltGray">
          <a:xfrm>
            <a:off x="3077845" y="1105535"/>
            <a:ext cx="697865" cy="697230"/>
          </a:xfrm>
          <a:custGeom>
            <a:avLst/>
            <a:gdLst>
              <a:gd name="T0" fmla="*/ 264 w 742"/>
              <a:gd name="T1" fmla="*/ 20 h 718"/>
              <a:gd name="T2" fmla="*/ 286 w 742"/>
              <a:gd name="T3" fmla="*/ 52 h 718"/>
              <a:gd name="T4" fmla="*/ 242 w 742"/>
              <a:gd name="T5" fmla="*/ 68 h 718"/>
              <a:gd name="T6" fmla="*/ 202 w 742"/>
              <a:gd name="T7" fmla="*/ 72 h 718"/>
              <a:gd name="T8" fmla="*/ 194 w 742"/>
              <a:gd name="T9" fmla="*/ 102 h 718"/>
              <a:gd name="T10" fmla="*/ 140 w 742"/>
              <a:gd name="T11" fmla="*/ 114 h 718"/>
              <a:gd name="T12" fmla="*/ 116 w 742"/>
              <a:gd name="T13" fmla="*/ 136 h 718"/>
              <a:gd name="T14" fmla="*/ 84 w 742"/>
              <a:gd name="T15" fmla="*/ 164 h 718"/>
              <a:gd name="T16" fmla="*/ 76 w 742"/>
              <a:gd name="T17" fmla="*/ 182 h 718"/>
              <a:gd name="T18" fmla="*/ 60 w 742"/>
              <a:gd name="T19" fmla="*/ 224 h 718"/>
              <a:gd name="T20" fmla="*/ 42 w 742"/>
              <a:gd name="T21" fmla="*/ 272 h 718"/>
              <a:gd name="T22" fmla="*/ 24 w 742"/>
              <a:gd name="T23" fmla="*/ 296 h 718"/>
              <a:gd name="T24" fmla="*/ 12 w 742"/>
              <a:gd name="T25" fmla="*/ 330 h 718"/>
              <a:gd name="T26" fmla="*/ 16 w 742"/>
              <a:gd name="T27" fmla="*/ 352 h 718"/>
              <a:gd name="T28" fmla="*/ 6 w 742"/>
              <a:gd name="T29" fmla="*/ 396 h 718"/>
              <a:gd name="T30" fmla="*/ 30 w 742"/>
              <a:gd name="T31" fmla="*/ 420 h 718"/>
              <a:gd name="T32" fmla="*/ 22 w 742"/>
              <a:gd name="T33" fmla="*/ 448 h 718"/>
              <a:gd name="T34" fmla="*/ 38 w 742"/>
              <a:gd name="T35" fmla="*/ 472 h 718"/>
              <a:gd name="T36" fmla="*/ 64 w 742"/>
              <a:gd name="T37" fmla="*/ 500 h 718"/>
              <a:gd name="T38" fmla="*/ 76 w 742"/>
              <a:gd name="T39" fmla="*/ 546 h 718"/>
              <a:gd name="T40" fmla="*/ 126 w 742"/>
              <a:gd name="T41" fmla="*/ 572 h 718"/>
              <a:gd name="T42" fmla="*/ 130 w 742"/>
              <a:gd name="T43" fmla="*/ 602 h 718"/>
              <a:gd name="T44" fmla="*/ 170 w 742"/>
              <a:gd name="T45" fmla="*/ 614 h 718"/>
              <a:gd name="T46" fmla="*/ 188 w 742"/>
              <a:gd name="T47" fmla="*/ 636 h 718"/>
              <a:gd name="T48" fmla="*/ 212 w 742"/>
              <a:gd name="T49" fmla="*/ 644 h 718"/>
              <a:gd name="T50" fmla="*/ 238 w 742"/>
              <a:gd name="T51" fmla="*/ 662 h 718"/>
              <a:gd name="T52" fmla="*/ 280 w 742"/>
              <a:gd name="T53" fmla="*/ 668 h 718"/>
              <a:gd name="T54" fmla="*/ 300 w 742"/>
              <a:gd name="T55" fmla="*/ 676 h 718"/>
              <a:gd name="T56" fmla="*/ 330 w 742"/>
              <a:gd name="T57" fmla="*/ 688 h 718"/>
              <a:gd name="T58" fmla="*/ 350 w 742"/>
              <a:gd name="T59" fmla="*/ 694 h 718"/>
              <a:gd name="T60" fmla="*/ 392 w 742"/>
              <a:gd name="T61" fmla="*/ 718 h 718"/>
              <a:gd name="T62" fmla="*/ 398 w 742"/>
              <a:gd name="T63" fmla="*/ 686 h 718"/>
              <a:gd name="T64" fmla="*/ 428 w 742"/>
              <a:gd name="T65" fmla="*/ 688 h 718"/>
              <a:gd name="T66" fmla="*/ 504 w 742"/>
              <a:gd name="T67" fmla="*/ 660 h 718"/>
              <a:gd name="T68" fmla="*/ 534 w 742"/>
              <a:gd name="T69" fmla="*/ 656 h 718"/>
              <a:gd name="T70" fmla="*/ 550 w 742"/>
              <a:gd name="T71" fmla="*/ 644 h 718"/>
              <a:gd name="T72" fmla="*/ 570 w 742"/>
              <a:gd name="T73" fmla="*/ 612 h 718"/>
              <a:gd name="T74" fmla="*/ 612 w 742"/>
              <a:gd name="T75" fmla="*/ 586 h 718"/>
              <a:gd name="T76" fmla="*/ 630 w 742"/>
              <a:gd name="T77" fmla="*/ 554 h 718"/>
              <a:gd name="T78" fmla="*/ 656 w 742"/>
              <a:gd name="T79" fmla="*/ 520 h 718"/>
              <a:gd name="T80" fmla="*/ 682 w 742"/>
              <a:gd name="T81" fmla="*/ 492 h 718"/>
              <a:gd name="T82" fmla="*/ 692 w 742"/>
              <a:gd name="T83" fmla="*/ 466 h 718"/>
              <a:gd name="T84" fmla="*/ 696 w 742"/>
              <a:gd name="T85" fmla="*/ 410 h 718"/>
              <a:gd name="T86" fmla="*/ 734 w 742"/>
              <a:gd name="T87" fmla="*/ 352 h 718"/>
              <a:gd name="T88" fmla="*/ 718 w 742"/>
              <a:gd name="T89" fmla="*/ 316 h 718"/>
              <a:gd name="T90" fmla="*/ 710 w 742"/>
              <a:gd name="T91" fmla="*/ 292 h 718"/>
              <a:gd name="T92" fmla="*/ 698 w 742"/>
              <a:gd name="T93" fmla="*/ 258 h 718"/>
              <a:gd name="T94" fmla="*/ 678 w 742"/>
              <a:gd name="T95" fmla="*/ 212 h 718"/>
              <a:gd name="T96" fmla="*/ 654 w 742"/>
              <a:gd name="T97" fmla="*/ 182 h 718"/>
              <a:gd name="T98" fmla="*/ 632 w 742"/>
              <a:gd name="T99" fmla="*/ 154 h 718"/>
              <a:gd name="T100" fmla="*/ 612 w 742"/>
              <a:gd name="T101" fmla="*/ 104 h 718"/>
              <a:gd name="T102" fmla="*/ 592 w 742"/>
              <a:gd name="T103" fmla="*/ 108 h 718"/>
              <a:gd name="T104" fmla="*/ 548 w 742"/>
              <a:gd name="T105" fmla="*/ 100 h 718"/>
              <a:gd name="T106" fmla="*/ 508 w 742"/>
              <a:gd name="T107" fmla="*/ 22 h 718"/>
              <a:gd name="T108" fmla="*/ 456 w 742"/>
              <a:gd name="T109" fmla="*/ 48 h 718"/>
              <a:gd name="T110" fmla="*/ 430 w 742"/>
              <a:gd name="T111" fmla="*/ 46 h 718"/>
              <a:gd name="T112" fmla="*/ 370 w 742"/>
              <a:gd name="T113" fmla="*/ 10 h 718"/>
              <a:gd name="T114" fmla="*/ 348 w 742"/>
              <a:gd name="T115" fmla="*/ 10 h 718"/>
              <a:gd name="T116" fmla="*/ 326 w 742"/>
              <a:gd name="T117" fmla="*/ 28 h 718"/>
              <a:gd name="T118" fmla="*/ 294 w 742"/>
              <a:gd name="T119" fmla="*/ 42 h 718"/>
              <a:gd name="T120" fmla="*/ 256 w 742"/>
              <a:gd name="T121" fmla="*/ 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solidFill>
            <a:srgbClr val="C1000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anchor="ctr"/>
          <a:lstStyle/>
          <a:p>
            <a:pPr lvl="0" algn="ctr" eaLnBrk="1" hangingPunct="1">
              <a:lnSpc>
                <a:spcPct val="120000"/>
              </a:lnSpc>
            </a:pPr>
            <a:r>
              <a:rPr lang="zh-CN" altLang="en-US" sz="3600" dirty="0">
                <a:solidFill>
                  <a:srgbClr val="FFFFFF"/>
                </a:solidFill>
                <a:latin typeface="华文新魏" pitchFamily="2" charset="-122"/>
                <a:ea typeface="华文新魏" pitchFamily="2" charset="-122"/>
              </a:rPr>
              <a:t>叁</a:t>
            </a:r>
          </a:p>
        </p:txBody>
      </p:sp>
      <p:sp>
        <p:nvSpPr>
          <p:cNvPr id="3" name="任意多边形 2"/>
          <p:cNvSpPr/>
          <p:nvPr/>
        </p:nvSpPr>
        <p:spPr>
          <a:xfrm>
            <a:off x="5180330" y="5331460"/>
            <a:ext cx="560705" cy="679450"/>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5</a:t>
            </a:r>
          </a:p>
        </p:txBody>
      </p:sp>
      <p:sp>
        <p:nvSpPr>
          <p:cNvPr id="4" name="文本框 3"/>
          <p:cNvSpPr txBox="1"/>
          <p:nvPr/>
        </p:nvSpPr>
        <p:spPr>
          <a:xfrm>
            <a:off x="5914390" y="5515610"/>
            <a:ext cx="3059430" cy="400050"/>
          </a:xfrm>
          <a:prstGeom prst="rect">
            <a:avLst/>
          </a:prstGeom>
          <a:noFill/>
        </p:spPr>
        <p:txBody>
          <a:bodyPr anchor="ctr"/>
          <a:lstStyle/>
          <a:p>
            <a:pPr lvl="0" eaLnBrk="1" hangingPunct="1">
              <a:lnSpc>
                <a:spcPct val="90000"/>
              </a:lnSpc>
            </a:pPr>
            <a:r>
              <a:rPr lang="zh-CN" altLang="en-US" sz="2400" dirty="0">
                <a:solidFill>
                  <a:srgbClr val="D02942"/>
                </a:solidFill>
                <a:latin typeface="华文细黑" pitchFamily="2" charset="-122"/>
                <a:ea typeface="华文细黑" pitchFamily="2" charset="-122"/>
              </a:rPr>
              <a:t>应急处置程序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2"/>
          <p:cNvSpPr>
            <a:spLocks noGrp="1"/>
          </p:cNvSpPr>
          <p:nvPr>
            <p:ph sz="quarter"/>
          </p:nvPr>
        </p:nvSpPr>
        <p:spPr>
          <a:xfrm>
            <a:off x="1746250" y="1066800"/>
            <a:ext cx="4194175" cy="2590800"/>
          </a:xfrm>
        </p:spPr>
        <p:txBody>
          <a:bodyPr wrap="square" anchor="t"/>
          <a:lstStyle>
            <a:lvl1pPr lvl="0">
              <a:defRPr sz="2400" kern="1200"/>
            </a:lvl1pPr>
            <a:lvl2pPr lvl="1">
              <a:defRPr sz="2000" kern="1200"/>
            </a:lvl2pPr>
            <a:lvl3pPr lvl="2">
              <a:defRPr sz="1800" kern="1200"/>
            </a:lvl3pPr>
            <a:lvl4pPr lvl="3">
              <a:defRPr sz="1600" kern="1200"/>
            </a:lvl4pPr>
            <a:lvl5pPr lvl="4">
              <a:defRPr sz="1600" kern="1200"/>
            </a:lvl5pPr>
          </a:lstStyle>
          <a:p>
            <a:pPr lvl="0" eaLnBrk="1" hangingPunct="1"/>
            <a:r>
              <a:rPr lang="en-US" altLang="x-none" sz="2000" dirty="0">
                <a:latin typeface="楷体" charset="-122"/>
                <a:ea typeface="楷体" charset="-122"/>
              </a:rPr>
              <a:t>1</a:t>
            </a:r>
            <a:r>
              <a:rPr lang="zh-CN" altLang="en-US" sz="2000" dirty="0">
                <a:latin typeface="楷体" charset="-122"/>
                <a:ea typeface="楷体" charset="-122"/>
              </a:rPr>
              <a:t>、压力山大、战战兢兢、如履薄冰、不堪重负、苦不堪言、提心吊胆、寝食难安、谈虎色变</a:t>
            </a:r>
          </a:p>
          <a:p>
            <a:pPr lvl="0" eaLnBrk="1" hangingPunct="1"/>
            <a:r>
              <a:rPr lang="zh-CN" altLang="en-US" sz="2000" dirty="0">
                <a:solidFill>
                  <a:srgbClr val="DD297A"/>
                </a:solidFill>
                <a:latin typeface="楷体" charset="-122"/>
                <a:ea typeface="楷体" charset="-122"/>
              </a:rPr>
              <a:t>因噎废食</a:t>
            </a:r>
            <a:r>
              <a:rPr lang="zh-CN" altLang="en-US" sz="2000" dirty="0">
                <a:solidFill>
                  <a:srgbClr val="33CCCC"/>
                </a:solidFill>
                <a:latin typeface="楷体" charset="-122"/>
                <a:ea typeface="楷体" charset="-122"/>
              </a:rPr>
              <a:t>的举措无处不在</a:t>
            </a:r>
          </a:p>
          <a:p>
            <a:pPr lvl="0" eaLnBrk="1" hangingPunct="1"/>
            <a:r>
              <a:rPr lang="zh-CN" altLang="en-US" sz="2000" dirty="0">
                <a:latin typeface="楷体" charset="-122"/>
                <a:ea typeface="楷体" charset="-122"/>
              </a:rPr>
              <a:t>万无一失、一失万无</a:t>
            </a:r>
          </a:p>
          <a:p>
            <a:pPr lvl="0" eaLnBrk="1" hangingPunct="1"/>
            <a:endParaRPr lang="zh-CN" altLang="en-US" sz="3200" dirty="0">
              <a:ea typeface="方正姚体"/>
            </a:endParaRPr>
          </a:p>
        </p:txBody>
      </p:sp>
      <p:sp>
        <p:nvSpPr>
          <p:cNvPr id="21506" name="内容占位符 3"/>
          <p:cNvSpPr>
            <a:spLocks noGrp="1"/>
          </p:cNvSpPr>
          <p:nvPr>
            <p:ph sz="quarter"/>
          </p:nvPr>
        </p:nvSpPr>
        <p:spPr>
          <a:xfrm>
            <a:off x="6473825" y="990600"/>
            <a:ext cx="4194175" cy="2857500"/>
          </a:xfrm>
        </p:spPr>
        <p:txBody>
          <a:bodyPr wrap="square" anchor="t"/>
          <a:lstStyle>
            <a:lvl1pPr lvl="0">
              <a:defRPr sz="2400" kern="1200"/>
            </a:lvl1pPr>
            <a:lvl2pPr lvl="1">
              <a:defRPr sz="2000" kern="1200"/>
            </a:lvl2pPr>
            <a:lvl3pPr lvl="2">
              <a:defRPr sz="1800" kern="1200"/>
            </a:lvl3pPr>
            <a:lvl4pPr lvl="3">
              <a:defRPr sz="1600" kern="1200"/>
            </a:lvl4pPr>
            <a:lvl5pPr lvl="4">
              <a:defRPr sz="1600" kern="1200"/>
            </a:lvl5pPr>
          </a:lstStyle>
          <a:p>
            <a:pPr lvl="0" eaLnBrk="1" hangingPunct="1"/>
            <a:r>
              <a:rPr lang="en-US" altLang="x-none" sz="2000" dirty="0">
                <a:latin typeface="楷体" charset="-122"/>
                <a:ea typeface="楷体" charset="-122"/>
              </a:rPr>
              <a:t>2</a:t>
            </a:r>
            <a:r>
              <a:rPr lang="zh-CN" altLang="en-US" sz="2000" dirty="0">
                <a:latin typeface="楷体" charset="-122"/>
                <a:ea typeface="楷体" charset="-122"/>
              </a:rPr>
              <a:t>、一场事故一堂课，一个节日一场秀。点式应景教育。</a:t>
            </a:r>
          </a:p>
        </p:txBody>
      </p:sp>
      <p:sp>
        <p:nvSpPr>
          <p:cNvPr id="21507" name="内容占位符 4"/>
          <p:cNvSpPr>
            <a:spLocks noGrp="1"/>
          </p:cNvSpPr>
          <p:nvPr>
            <p:ph sz="quarter"/>
          </p:nvPr>
        </p:nvSpPr>
        <p:spPr>
          <a:xfrm>
            <a:off x="1746250" y="3848100"/>
            <a:ext cx="4194175" cy="2705100"/>
          </a:xfrm>
        </p:spPr>
        <p:txBody>
          <a:bodyPr wrap="square" anchor="t"/>
          <a:lstStyle>
            <a:lvl1pPr lvl="0">
              <a:defRPr sz="2400" kern="1200"/>
            </a:lvl1pPr>
            <a:lvl2pPr lvl="1">
              <a:defRPr sz="2000" kern="1200"/>
            </a:lvl2pPr>
            <a:lvl3pPr lvl="2">
              <a:defRPr sz="1800" kern="1200"/>
            </a:lvl3pPr>
            <a:lvl4pPr lvl="3">
              <a:defRPr sz="1600" kern="1200"/>
            </a:lvl4pPr>
            <a:lvl5pPr lvl="4">
              <a:defRPr sz="1600" kern="1200"/>
            </a:lvl5pPr>
          </a:lstStyle>
          <a:p>
            <a:pPr lvl="0" eaLnBrk="1" hangingPunct="1"/>
            <a:r>
              <a:rPr lang="en-US" altLang="x-none" sz="2000" dirty="0">
                <a:latin typeface="楷体" charset="-122"/>
                <a:ea typeface="楷体" charset="-122"/>
              </a:rPr>
              <a:t>3</a:t>
            </a:r>
            <a:r>
              <a:rPr lang="zh-CN" altLang="en-US" sz="2000" dirty="0">
                <a:latin typeface="楷体" charset="-122"/>
                <a:ea typeface="楷体" charset="-122"/>
              </a:rPr>
              <a:t>、人人说重视，不知道怎么做。安全知识与安全技能欠缺。</a:t>
            </a:r>
          </a:p>
          <a:p>
            <a:pPr lvl="0" eaLnBrk="1" hangingPunct="1"/>
            <a:r>
              <a:rPr lang="zh-CN" altLang="en-US" sz="1800" b="1" dirty="0">
                <a:solidFill>
                  <a:srgbClr val="DD297A"/>
                </a:solidFill>
                <a:latin typeface="楷体" charset="-122"/>
                <a:ea typeface="楷体" charset="-122"/>
              </a:rPr>
              <a:t>火灾</a:t>
            </a:r>
            <a:r>
              <a:rPr lang="en-US" altLang="x-none" sz="1800" b="1" dirty="0">
                <a:solidFill>
                  <a:srgbClr val="DD297A"/>
                </a:solidFill>
                <a:latin typeface="楷体" charset="-122"/>
                <a:ea typeface="楷体" charset="-122"/>
              </a:rPr>
              <a:t>-</a:t>
            </a:r>
            <a:r>
              <a:rPr lang="zh-CN" altLang="en-US" sz="1800" b="1" dirty="0">
                <a:solidFill>
                  <a:srgbClr val="DD297A"/>
                </a:solidFill>
                <a:latin typeface="楷体" charset="-122"/>
                <a:ea typeface="楷体" charset="-122"/>
              </a:rPr>
              <a:t>电脑</a:t>
            </a:r>
          </a:p>
          <a:p>
            <a:pPr lvl="0" eaLnBrk="1" hangingPunct="1"/>
            <a:r>
              <a:rPr lang="zh-CN" altLang="en-US" sz="1800" b="1" dirty="0">
                <a:solidFill>
                  <a:srgbClr val="DD297A"/>
                </a:solidFill>
                <a:latin typeface="楷体" charset="-122"/>
                <a:ea typeface="楷体" charset="-122"/>
              </a:rPr>
              <a:t>报警</a:t>
            </a:r>
          </a:p>
          <a:p>
            <a:pPr lvl="0" eaLnBrk="1" hangingPunct="1"/>
            <a:r>
              <a:rPr lang="zh-CN" altLang="en-US" sz="1800" b="1" dirty="0">
                <a:solidFill>
                  <a:srgbClr val="DD297A"/>
                </a:solidFill>
                <a:latin typeface="楷体" charset="-122"/>
                <a:ea typeface="楷体" charset="-122"/>
              </a:rPr>
              <a:t>防震演练的询问</a:t>
            </a:r>
          </a:p>
        </p:txBody>
      </p:sp>
      <p:sp>
        <p:nvSpPr>
          <p:cNvPr id="21508" name="内容占位符 5"/>
          <p:cNvSpPr>
            <a:spLocks noGrp="1"/>
          </p:cNvSpPr>
          <p:nvPr>
            <p:ph sz="quarter"/>
          </p:nvPr>
        </p:nvSpPr>
        <p:spPr>
          <a:xfrm>
            <a:off x="6473825" y="3657600"/>
            <a:ext cx="4194175" cy="2628900"/>
          </a:xfrm>
        </p:spPr>
        <p:txBody>
          <a:bodyPr wrap="square" anchor="t"/>
          <a:lstStyle>
            <a:lvl1pPr lvl="0">
              <a:defRPr sz="2400" kern="1200"/>
            </a:lvl1pPr>
            <a:lvl2pPr lvl="1">
              <a:defRPr sz="2000" kern="1200"/>
            </a:lvl2pPr>
            <a:lvl3pPr lvl="2">
              <a:defRPr sz="1800" kern="1200"/>
            </a:lvl3pPr>
            <a:lvl4pPr lvl="3">
              <a:defRPr sz="1600" kern="1200"/>
            </a:lvl4pPr>
            <a:lvl5pPr lvl="4">
              <a:defRPr sz="1600" kern="1200"/>
            </a:lvl5pPr>
          </a:lstStyle>
          <a:p>
            <a:pPr lvl="0" eaLnBrk="1" hangingPunct="1">
              <a:lnSpc>
                <a:spcPct val="90000"/>
              </a:lnSpc>
              <a:buFont typeface="Wingdings 3" pitchFamily="2" charset="2"/>
              <a:buNone/>
            </a:pPr>
            <a:r>
              <a:rPr lang="zh-CN" altLang="en-US" sz="2000" dirty="0">
                <a:latin typeface="楷体" charset="-122"/>
                <a:ea typeface="楷体" charset="-122"/>
              </a:rPr>
              <a:t>4、经验式（以前</a:t>
            </a:r>
            <a:r>
              <a:rPr lang="en-US" altLang="x-none" sz="2000" dirty="0">
                <a:latin typeface="楷体" charset="-122"/>
                <a:ea typeface="楷体" charset="-122"/>
              </a:rPr>
              <a:t>…</a:t>
            </a:r>
            <a:r>
              <a:rPr lang="zh-CN" altLang="en-US" sz="2000" dirty="0">
                <a:latin typeface="楷体" charset="-122"/>
                <a:ea typeface="楷体" charset="-122"/>
              </a:rPr>
              <a:t>）</a:t>
            </a:r>
          </a:p>
          <a:p>
            <a:pPr lvl="0" eaLnBrk="1" hangingPunct="1">
              <a:lnSpc>
                <a:spcPct val="90000"/>
              </a:lnSpc>
            </a:pPr>
            <a:r>
              <a:rPr lang="zh-CN" altLang="en-US" sz="2000" dirty="0">
                <a:latin typeface="楷体" charset="-122"/>
                <a:ea typeface="楷体" charset="-122"/>
              </a:rPr>
              <a:t> 侥幸式（关住门说</a:t>
            </a:r>
            <a:r>
              <a:rPr lang="en-US" altLang="x-none" sz="2000" dirty="0">
                <a:latin typeface="楷体" charset="-122"/>
                <a:ea typeface="楷体" charset="-122"/>
              </a:rPr>
              <a:t>…</a:t>
            </a:r>
            <a:r>
              <a:rPr lang="zh-CN" altLang="en-US" sz="3000" dirty="0">
                <a:latin typeface="楷体" charset="-122"/>
                <a:ea typeface="楷体" charset="-122"/>
              </a:rPr>
              <a:t>）</a:t>
            </a:r>
          </a:p>
          <a:p>
            <a:pPr lvl="0" eaLnBrk="1" hangingPunct="1">
              <a:lnSpc>
                <a:spcPct val="90000"/>
              </a:lnSpc>
            </a:pPr>
            <a:endParaRPr lang="en-US" altLang="x-none" sz="3000" dirty="0">
              <a:ea typeface="方正姚体"/>
            </a:endParaRPr>
          </a:p>
        </p:txBody>
      </p:sp>
      <p:sp>
        <p:nvSpPr>
          <p:cNvPr id="21509" name="灯片编号占位符 6"/>
          <p:cNvSpPr txBox="1">
            <a:spLocks noGrp="1"/>
          </p:cNvSpPr>
          <p:nvPr/>
        </p:nvSpPr>
        <p:spPr>
          <a:xfrm>
            <a:off x="9753600" y="6477000"/>
            <a:ext cx="762000" cy="246063"/>
          </a:xfrm>
          <a:prstGeom prst="rect">
            <a:avLst/>
          </a:prstGeom>
          <a:noFill/>
          <a:ln w="9525">
            <a:noFill/>
            <a:miter/>
          </a:ln>
        </p:spPr>
        <p:txBody>
          <a:bodyPr anchor="t"/>
          <a:lstStyle/>
          <a:p>
            <a:pPr lvl="0" algn="r"/>
            <a:fld id="{9A0DB2DC-4C9A-4742-B13C-FB6460FD3503}" type="slidenum">
              <a:rPr lang="en-US" altLang="x-none" sz="1200" dirty="0">
                <a:solidFill>
                  <a:srgbClr val="0C61AE"/>
                </a:solidFill>
                <a:latin typeface="Arial" charset="0"/>
                <a:ea typeface="宋体" charset="-122"/>
              </a:rPr>
              <a:pPr lvl="0" algn="r"/>
              <a:t>7</a:t>
            </a:fld>
            <a:endParaRPr lang="en-US" altLang="x-none" sz="1200" dirty="0">
              <a:solidFill>
                <a:srgbClr val="0C61AE"/>
              </a:solidFill>
              <a:latin typeface="Arial" charset="0"/>
              <a:ea typeface="宋体" charset="-122"/>
            </a:endParaRPr>
          </a:p>
        </p:txBody>
      </p:sp>
      <p:sp>
        <p:nvSpPr>
          <p:cNvPr id="21510" name="矩形 32774"/>
          <p:cNvSpPr>
            <a:spLocks noGrp="1"/>
          </p:cNvSpPr>
          <p:nvPr/>
        </p:nvSpPr>
        <p:spPr>
          <a:xfrm>
            <a:off x="1746250" y="198438"/>
            <a:ext cx="8086725" cy="792162"/>
          </a:xfrm>
          <a:prstGeom prst="rect">
            <a:avLst/>
          </a:prstGeom>
          <a:noFill/>
          <a:ln w="9525">
            <a:noFill/>
            <a:miter/>
          </a:ln>
        </p:spPr>
        <p:txBody>
          <a:bodyPr wrap="square" anchor="ctr"/>
          <a:lstStyle/>
          <a:p>
            <a:pPr lvl="0" eaLnBrk="0" hangingPunct="0">
              <a:buClr>
                <a:srgbClr val="000000"/>
              </a:buClr>
            </a:pPr>
            <a:r>
              <a:rPr lang="zh-CN" altLang="en-US" sz="2800" b="1" dirty="0">
                <a:solidFill>
                  <a:srgbClr val="33CCCC"/>
                </a:solidFill>
                <a:latin typeface="宋体" charset="0"/>
                <a:ea typeface="宋体" charset="0"/>
              </a:rPr>
              <a:t>学校安全教育的现状：怕、虚（假）、茫、望</a:t>
            </a: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7</a:t>
            </a:fld>
            <a:endParaRPr lang="en-US" altLang="x-none" sz="1200" dirty="0">
              <a:solidFill>
                <a:srgbClr val="0C61AE"/>
              </a:solidFill>
              <a:latin typeface="Arial" charset="0"/>
              <a:ea typeface="宋体"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D02942"/>
                </a:solidFill>
                <a:latin typeface="华文细黑" pitchFamily="2" charset="-122"/>
                <a:ea typeface="华文细黑" pitchFamily="2" charset="-122"/>
                <a:sym typeface="+mn-ea"/>
              </a:rPr>
              <a:t>生命第一</a:t>
            </a:r>
            <a:endParaRPr lang="zh-CN" altLang="en-US"/>
          </a:p>
        </p:txBody>
      </p:sp>
      <p:sp>
        <p:nvSpPr>
          <p:cNvPr id="3" name="内容占位符 2"/>
          <p:cNvSpPr>
            <a:spLocks noGrp="1"/>
          </p:cNvSpPr>
          <p:nvPr>
            <p:ph idx="1"/>
          </p:nvPr>
        </p:nvSpPr>
        <p:spPr>
          <a:xfrm>
            <a:off x="1259840" y="1338580"/>
            <a:ext cx="9178925" cy="5017770"/>
          </a:xfrm>
        </p:spPr>
        <p:txBody>
          <a:bodyPr/>
          <a:lstStyle/>
          <a:p>
            <a:r>
              <a:rPr lang="zh-CN" altLang="en-US" sz="2800"/>
              <a:t>在从霍布士、洛克到卢梭的三个主要社会契约论者那里，可以容易地发现一个作为社会伦理原则的系列：“生命——自由——平等”。而</a:t>
            </a:r>
            <a:r>
              <a:rPr lang="zh-CN" altLang="en-US" sz="2800" b="1"/>
              <a:t>保存生命无疑是最优先和最基本的原则，</a:t>
            </a:r>
            <a:r>
              <a:rPr lang="zh-CN" altLang="en-US" sz="2800"/>
              <a:t>人们只有首先生存，然后才谈得上其他。生存是压倒一切的。</a:t>
            </a:r>
          </a:p>
          <a:p>
            <a:r>
              <a:rPr lang="zh-CN" altLang="en-US" sz="2800"/>
              <a:t>自护自救、他护他救（施救）</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D02942"/>
                </a:solidFill>
                <a:latin typeface="华文细黑" pitchFamily="2" charset="-122"/>
                <a:ea typeface="华文细黑" pitchFamily="2" charset="-122"/>
                <a:sym typeface="+mn-ea"/>
              </a:rPr>
              <a:t>二八法则</a:t>
            </a:r>
            <a:endParaRPr lang="zh-CN" altLang="en-US"/>
          </a:p>
        </p:txBody>
      </p:sp>
      <p:sp>
        <p:nvSpPr>
          <p:cNvPr id="3" name="内容占位符 2"/>
          <p:cNvSpPr>
            <a:spLocks noGrp="1"/>
          </p:cNvSpPr>
          <p:nvPr>
            <p:ph idx="1"/>
          </p:nvPr>
        </p:nvSpPr>
        <p:spPr>
          <a:xfrm>
            <a:off x="624205" y="934085"/>
            <a:ext cx="10679430" cy="5526405"/>
          </a:xfrm>
        </p:spPr>
        <p:txBody>
          <a:bodyPr/>
          <a:lstStyle/>
          <a:p>
            <a:r>
              <a:rPr lang="zh-CN" altLang="en-US" sz="1800"/>
              <a:t>巴莱多定律(也叫二八定律)是19世纪末20世纪初意大利经济学家巴莱多发现的。他认为，在任何一组东西中，最重要的只占其中一小部分，约20％，其余80％尽管是多数，却是次要的，因此又称二八定律。</a:t>
            </a:r>
          </a:p>
          <a:p>
            <a:r>
              <a:rPr lang="zh-CN" altLang="en-US" sz="1800"/>
              <a:t>　</a:t>
            </a:r>
            <a:r>
              <a:rPr lang="zh-CN" altLang="en-US" sz="1800" b="1">
                <a:solidFill>
                  <a:srgbClr val="C00000"/>
                </a:solidFill>
              </a:rPr>
              <a:t>　生活中普遍存在“二八定律”</a:t>
            </a:r>
            <a:r>
              <a:rPr lang="zh-CN" altLang="en-US" sz="1800"/>
              <a:t>。商家80％的销售额来自20％的商品，80％的业务收入是由20％的客户创造的；在销售公司里，20％的推销员带回80％的新生意，等等；“二八现象”竟如“黄金分割”一样普遍。</a:t>
            </a:r>
          </a:p>
          <a:p>
            <a:r>
              <a:rPr lang="zh-CN" altLang="en-US" sz="1800"/>
              <a:t>　　一是“二八管理法则”。企业主要抓好20％的骨干力量的管理，再以20％的少数带动80％的多数员工，以提高企业效率。</a:t>
            </a:r>
          </a:p>
          <a:p>
            <a:r>
              <a:rPr lang="zh-CN" altLang="en-US" sz="1800"/>
              <a:t>　　二是“二八决策法则”。抓住企业普遍问题中的最关键性的问题进行决策，以达到纲举目张的效应。</a:t>
            </a:r>
          </a:p>
          <a:p>
            <a:r>
              <a:rPr lang="zh-CN" altLang="en-US" sz="1800"/>
              <a:t>　　三是“二八融资法则”。管理者要将有限的资金投入到经营的重点项目，以此不断优化资金投向，提高资金使用效率。</a:t>
            </a:r>
          </a:p>
          <a:p>
            <a:r>
              <a:rPr lang="zh-CN" altLang="en-US" sz="1800"/>
              <a:t>　　四是“二八营销法则”。经营者要抓住20％的重点商品与重点用户，渗透营销，牵一发而动全身。</a:t>
            </a:r>
          </a:p>
          <a:p>
            <a:r>
              <a:rPr lang="zh-CN" altLang="en-US" sz="1800" b="1">
                <a:solidFill>
                  <a:srgbClr val="FF0000"/>
                </a:solidFill>
              </a:rPr>
              <a:t>它同样适合于意外伤害！！</a:t>
            </a:r>
          </a:p>
          <a:p>
            <a:r>
              <a:rPr lang="zh-CN" altLang="en-US" sz="2400" dirty="0">
                <a:solidFill>
                  <a:srgbClr val="00B050"/>
                </a:solidFill>
                <a:sym typeface="+mn-ea"/>
              </a:rPr>
              <a:t>20%与80%       技能的好处是逃出28比例</a:t>
            </a:r>
            <a:r>
              <a:rPr lang="zh-CN" altLang="en-US" sz="1800" dirty="0">
                <a:solidFill>
                  <a:srgbClr val="33CCCC"/>
                </a:solidFill>
                <a:sym typeface="+mn-ea"/>
              </a:rPr>
              <a:t>  </a:t>
            </a:r>
            <a:r>
              <a:rPr lang="zh-CN" altLang="en-US" sz="1800" b="1" dirty="0">
                <a:solidFill>
                  <a:srgbClr val="F5260B"/>
                </a:solidFill>
                <a:sym typeface="+mn-ea"/>
              </a:rPr>
              <a:t>如：汶川地震</a:t>
            </a:r>
            <a:endParaRPr lang="zh-CN" altLang="en-US" sz="1800" b="1">
              <a:solidFill>
                <a:srgbClr val="FF0000"/>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99329"/>
          <p:cNvSpPr>
            <a:spLocks noGrp="1"/>
          </p:cNvSpPr>
          <p:nvPr>
            <p:ph type="title"/>
          </p:nvPr>
        </p:nvSpPr>
        <p:spPr>
          <a:xfrm>
            <a:off x="915670" y="5649595"/>
            <a:ext cx="11101070" cy="958850"/>
          </a:xfrm>
        </p:spPr>
        <p:txBody>
          <a:bodyPr anchor="ctr"/>
          <a:lstStyle/>
          <a:p>
            <a:r>
              <a:rPr lang="zh-CN" altLang="en-US" sz="1800" b="1" dirty="0">
                <a:solidFill>
                  <a:schemeClr val="tx1"/>
                </a:solidFill>
              </a:rPr>
              <a:t>2013年-11-4-23时   8（</a:t>
            </a:r>
            <a:r>
              <a:rPr lang="en-US" altLang="zh-CN" sz="1800" b="1" dirty="0">
                <a:solidFill>
                  <a:srgbClr val="00B050"/>
                </a:solidFill>
              </a:rPr>
              <a:t>1</a:t>
            </a:r>
            <a:r>
              <a:rPr lang="zh-CN" altLang="en-US" sz="1800" b="1" dirty="0">
                <a:solidFill>
                  <a:schemeClr val="tx1"/>
                </a:solidFill>
              </a:rPr>
              <a:t>）：10               2014-3-9-4时    </a:t>
            </a:r>
            <a:r>
              <a:rPr lang="zh-CN" altLang="en-US" sz="1400" dirty="0">
                <a:solidFill>
                  <a:schemeClr val="tx1"/>
                </a:solidFill>
              </a:rPr>
              <a:t>2（</a:t>
            </a:r>
            <a:r>
              <a:rPr lang="en-US" altLang="zh-CN" sz="1400" b="1" dirty="0">
                <a:solidFill>
                  <a:srgbClr val="00B050"/>
                </a:solidFill>
              </a:rPr>
              <a:t>0</a:t>
            </a:r>
            <a:r>
              <a:rPr lang="zh-CN" altLang="en-US" sz="1400" dirty="0">
                <a:solidFill>
                  <a:schemeClr val="tx1"/>
                </a:solidFill>
              </a:rPr>
              <a:t>）:24</a:t>
            </a:r>
          </a:p>
        </p:txBody>
      </p:sp>
      <p:pic>
        <p:nvPicPr>
          <p:cNvPr id="50178" name="图片 99330"/>
          <p:cNvPicPr>
            <a:picLocks noChangeAspect="1"/>
          </p:cNvPicPr>
          <p:nvPr/>
        </p:nvPicPr>
        <p:blipFill>
          <a:blip r:embed="rId2"/>
          <a:srcRect/>
          <a:stretch>
            <a:fillRect/>
          </a:stretch>
        </p:blipFill>
        <p:spPr>
          <a:xfrm>
            <a:off x="1487488" y="0"/>
            <a:ext cx="3673475" cy="5438775"/>
          </a:xfrm>
          <a:prstGeom prst="rect">
            <a:avLst/>
          </a:prstGeom>
          <a:noFill/>
          <a:ln w="9525">
            <a:noFill/>
            <a:miter/>
          </a:ln>
        </p:spPr>
      </p:pic>
      <p:pic>
        <p:nvPicPr>
          <p:cNvPr id="50179" name="图片 99331"/>
          <p:cNvPicPr>
            <a:picLocks noChangeAspect="1"/>
          </p:cNvPicPr>
          <p:nvPr/>
        </p:nvPicPr>
        <p:blipFill>
          <a:blip r:embed="rId3"/>
          <a:srcRect/>
          <a:stretch>
            <a:fillRect/>
          </a:stretch>
        </p:blipFill>
        <p:spPr>
          <a:xfrm>
            <a:off x="5594350" y="358775"/>
            <a:ext cx="1779588" cy="4127500"/>
          </a:xfrm>
          <a:prstGeom prst="rect">
            <a:avLst/>
          </a:prstGeom>
          <a:noFill/>
          <a:ln w="9525">
            <a:noFill/>
            <a:miter/>
          </a:ln>
        </p:spPr>
      </p:pic>
      <p:pic>
        <p:nvPicPr>
          <p:cNvPr id="50180" name="图片 99332"/>
          <p:cNvPicPr>
            <a:picLocks noChangeAspect="1"/>
          </p:cNvPicPr>
          <p:nvPr/>
        </p:nvPicPr>
        <p:blipFill>
          <a:blip r:embed="rId4"/>
          <a:srcRect/>
          <a:stretch>
            <a:fillRect/>
          </a:stretch>
        </p:blipFill>
        <p:spPr>
          <a:xfrm>
            <a:off x="7608888" y="69850"/>
            <a:ext cx="3022600" cy="5857875"/>
          </a:xfrm>
          <a:prstGeom prst="rect">
            <a:avLst/>
          </a:prstGeom>
          <a:noFill/>
          <a:ln w="9525">
            <a:noFill/>
            <a:miter/>
          </a:ln>
        </p:spPr>
      </p:pic>
      <p:sp>
        <p:nvSpPr>
          <p:cNvPr id="50181" name="灯片编号占位符 4"/>
          <p:cNvSpPr txBox="1">
            <a:spLocks noGrp="1"/>
          </p:cNvSpPr>
          <p:nvPr/>
        </p:nvSpPr>
        <p:spPr>
          <a:xfrm>
            <a:off x="9752013"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Arial" charset="0"/>
                <a:ea typeface="宋体" charset="-122"/>
              </a:rPr>
              <a:pPr lvl="0" algn="r"/>
              <a:t>72</a:t>
            </a:fld>
            <a:endParaRPr lang="en-US" altLang="x-none" sz="1200" dirty="0">
              <a:solidFill>
                <a:srgbClr val="0C61AE"/>
              </a:solidFill>
              <a:latin typeface="Arial" charset="0"/>
              <a:ea typeface="宋体"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文本占位符 73729"/>
          <p:cNvSpPr>
            <a:spLocks noGrp="1"/>
          </p:cNvSpPr>
          <p:nvPr>
            <p:ph idx="1"/>
          </p:nvPr>
        </p:nvSpPr>
        <p:spPr>
          <a:xfrm>
            <a:off x="825938" y="390208"/>
            <a:ext cx="10679507" cy="5018087"/>
          </a:xfrm>
        </p:spPr>
        <p:txBody>
          <a:bodyPr anchor="t"/>
          <a:lstStyle/>
          <a:p>
            <a:pPr indent="-267970"/>
            <a:r>
              <a:rPr lang="zh-CN" altLang="en-US" sz="1800" dirty="0"/>
              <a:t>      </a:t>
            </a:r>
            <a:r>
              <a:rPr lang="zh-CN" altLang="en-US" dirty="0"/>
              <a:t> 看到死那么多孩子、大人，痛心之极，可惜之极！揪心之极！我不停的在想，</a:t>
            </a:r>
            <a:r>
              <a:rPr lang="zh-CN" altLang="en-US" b="1" dirty="0">
                <a:solidFill>
                  <a:srgbClr val="00B050"/>
                </a:solidFill>
              </a:rPr>
              <a:t>他们真的非死不可吗？不是那回事，其实，他们当中至少有三分之一，或者四分之一可以活下来，就是四分之一，汶川那也是两三万条命啊，就算唐山大地震发生是在夜间，如果会逃生，会自救，少死几万人也是可能的啊， </a:t>
            </a:r>
          </a:p>
          <a:p>
            <a:pPr indent="-267970"/>
            <a:r>
              <a:rPr lang="zh-CN" altLang="en-US" dirty="0"/>
              <a:t>　　</a:t>
            </a:r>
            <a:r>
              <a:rPr lang="zh-CN" altLang="en-US" b="1" dirty="0">
                <a:solidFill>
                  <a:srgbClr val="3333FF"/>
                </a:solidFill>
              </a:rPr>
              <a:t>不该死的这部分人不是死于地震当场砸死，而是死于</a:t>
            </a:r>
            <a:r>
              <a:rPr lang="zh-CN" altLang="en-US" b="1" dirty="0">
                <a:solidFill>
                  <a:srgbClr val="C00000"/>
                </a:solidFill>
              </a:rPr>
              <a:t>没有生命风险意识，没有逃生本能，没有自救能力。</a:t>
            </a:r>
            <a:r>
              <a:rPr lang="zh-CN" altLang="en-US" b="1" dirty="0">
                <a:solidFill>
                  <a:srgbClr val="3333FF"/>
                </a:solidFill>
              </a:rPr>
              <a:t> 一句话，从我一个心理专家的角度来看他们，很多人是死于</a:t>
            </a:r>
            <a:r>
              <a:rPr lang="zh-CN" altLang="en-US" b="1" dirty="0">
                <a:solidFill>
                  <a:srgbClr val="C00000"/>
                </a:solidFill>
              </a:rPr>
              <a:t>自己心理上的某种东西的空白和能力上的欠缺。</a:t>
            </a:r>
            <a:r>
              <a:rPr lang="zh-CN" altLang="en-US" b="1" dirty="0">
                <a:solidFill>
                  <a:srgbClr val="3333FF"/>
                </a:solidFill>
              </a:rPr>
              <a:t>尤其是我们的孩子，生存能力极差，我们生命安全教育的缺失，孩子独立能力的培养缺失，使一堆堆的人无谓的死去！</a:t>
            </a:r>
          </a:p>
          <a:p>
            <a:pPr indent="-267970"/>
            <a:r>
              <a:rPr lang="zh-CN" altLang="en-US" dirty="0"/>
              <a:t>　　当发生大地震之后，灾区陷入极大痛苦之中，全国一片同情和爱心大救援，当时的舆论都是宣传地震英雄事迹，林浩，经大中，谭千秋等等，这是对的，正面鼓励孩子勇敢，弘扬正气，增强民族凝聚力，</a:t>
            </a:r>
            <a:r>
              <a:rPr lang="zh-CN" altLang="en-US" b="1" dirty="0">
                <a:solidFill>
                  <a:srgbClr val="C00000"/>
                </a:solidFill>
              </a:rPr>
              <a:t>没有任何一家报纸会报道孩子软弱和逃生不当，更不会说他们死的冤枉，窝囊，人都死了，同情还来不及呢。逝者为尊，无论年龄大小。所以当时讲孩子逃生不当，不好。那样不具有引导健康舆论的意义，白白增加灾区父母的自责痛苦，</a:t>
            </a:r>
            <a:r>
              <a:rPr lang="zh-CN" altLang="en-US" dirty="0"/>
              <a:t>我当时就是知道这个重大隐忧，也只能先放一放，让灾区缓过劲来再说。</a:t>
            </a:r>
          </a:p>
          <a:p>
            <a:pPr indent="-267970"/>
            <a:r>
              <a:rPr lang="zh-CN" altLang="en-US" dirty="0"/>
              <a:t>　　但是，人命关天，作为良知和责任心，我深深知道，这个重大事实隐瞒不得，如果我们不能正视，不能消除隐患，不对全国孩子进行普及的生命安全教育，独立自救教育，那么，下一次大地震来临，还将有数万生命无谓的死去，这是何等的残忍。　汶川、玉树地震作为新闻，具有时效性，人们很快丧失兴趣。但是，作为生命教育，</a:t>
            </a:r>
            <a:r>
              <a:rPr lang="zh-CN" altLang="en-US" b="1" dirty="0">
                <a:solidFill>
                  <a:srgbClr val="3333FF"/>
                </a:solidFill>
              </a:rPr>
              <a:t>为了下一次可能的大地震那数万条生命可能得救的安全意识、知识、技能教育，刻不容缓！！</a:t>
            </a:r>
          </a:p>
          <a:p>
            <a:pPr indent="-267970"/>
            <a:endParaRPr lang="zh-CN" altLang="en-US" sz="1800" b="1" dirty="0">
              <a:solidFill>
                <a:srgbClr val="3333FF"/>
              </a:solidFill>
            </a:endParaRPr>
          </a:p>
          <a:p>
            <a:pPr indent="-267970"/>
            <a:endParaRPr lang="zh-CN" altLang="en-US" sz="1800" dirty="0"/>
          </a:p>
          <a:p>
            <a:pPr indent="-267970"/>
            <a:endParaRPr lang="zh-CN" altLang="en-US" sz="1800" dirty="0"/>
          </a:p>
        </p:txBody>
      </p:sp>
      <p:sp>
        <p:nvSpPr>
          <p:cNvPr id="69635" name="灯片编号占位符 4"/>
          <p:cNvSpPr txBox="1">
            <a:spLocks noGrp="1"/>
          </p:cNvSpPr>
          <p:nvPr/>
        </p:nvSpPr>
        <p:spPr>
          <a:xfrm>
            <a:off x="9752648"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73</a:t>
            </a:fld>
            <a:endParaRPr lang="en-US" altLang="x-none" sz="1200" dirty="0">
              <a:solidFill>
                <a:srgbClr val="0C61AE"/>
              </a:solidFill>
              <a:latin typeface="Calibri" pitchFamily="34"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9634">
                                            <p:txEl>
                                              <p:pRg st="0" end="0"/>
                                            </p:txEl>
                                          </p:spTgt>
                                        </p:tgtEl>
                                        <p:attrNameLst>
                                          <p:attrName>style.visibility</p:attrName>
                                        </p:attrNameLst>
                                      </p:cBhvr>
                                      <p:to>
                                        <p:strVal val="visible"/>
                                      </p:to>
                                    </p:set>
                                    <p:anim calcmode="lin" valueType="num">
                                      <p:cBhvr additive="base">
                                        <p:cTn id="7" dur="5000" fill="hold"/>
                                        <p:tgtEl>
                                          <p:spTgt spid="6963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696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69634">
                                            <p:txEl>
                                              <p:pRg st="1" end="1"/>
                                            </p:txEl>
                                          </p:spTgt>
                                        </p:tgtEl>
                                        <p:attrNameLst>
                                          <p:attrName>style.visibility</p:attrName>
                                        </p:attrNameLst>
                                      </p:cBhvr>
                                      <p:to>
                                        <p:strVal val="visible"/>
                                      </p:to>
                                    </p:set>
                                    <p:anim calcmode="lin" valueType="num">
                                      <p:cBhvr additive="base">
                                        <p:cTn id="13" dur="5000" fill="hold"/>
                                        <p:tgtEl>
                                          <p:spTgt spid="69634">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696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69634">
                                            <p:txEl>
                                              <p:pRg st="2" end="2"/>
                                            </p:txEl>
                                          </p:spTgt>
                                        </p:tgtEl>
                                        <p:attrNameLst>
                                          <p:attrName>style.visibility</p:attrName>
                                        </p:attrNameLst>
                                      </p:cBhvr>
                                      <p:to>
                                        <p:strVal val="visible"/>
                                      </p:to>
                                    </p:set>
                                    <p:anim calcmode="lin" valueType="num">
                                      <p:cBhvr additive="base">
                                        <p:cTn id="19" dur="5000" fill="hold"/>
                                        <p:tgtEl>
                                          <p:spTgt spid="69634">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696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69634">
                                            <p:txEl>
                                              <p:pRg st="3" end="3"/>
                                            </p:txEl>
                                          </p:spTgt>
                                        </p:tgtEl>
                                        <p:attrNameLst>
                                          <p:attrName>style.visibility</p:attrName>
                                        </p:attrNameLst>
                                      </p:cBhvr>
                                      <p:to>
                                        <p:strVal val="visible"/>
                                      </p:to>
                                    </p:set>
                                    <p:anim calcmode="lin" valueType="num">
                                      <p:cBhvr additive="base">
                                        <p:cTn id="25" dur="5000" fill="hold"/>
                                        <p:tgtEl>
                                          <p:spTgt spid="69634">
                                            <p:txEl>
                                              <p:pRg st="3" end="3"/>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6963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5650" y="930910"/>
            <a:ext cx="10679430" cy="5426075"/>
          </a:xfrm>
        </p:spPr>
        <p:txBody>
          <a:bodyPr/>
          <a:lstStyle/>
          <a:p>
            <a:r>
              <a:rPr lang="zh-CN" altLang="en-US" sz="3600" dirty="0">
                <a:solidFill>
                  <a:srgbClr val="FF0000"/>
                </a:solidFill>
                <a:sym typeface="+mn-ea"/>
              </a:rPr>
              <a:t> 安静不喧哗  冷静不慌乱</a:t>
            </a:r>
          </a:p>
          <a:p>
            <a:endParaRPr lang="zh-CN" altLang="en-US"/>
          </a:p>
        </p:txBody>
      </p:sp>
      <p:sp>
        <p:nvSpPr>
          <p:cNvPr id="19" name="文本框 18"/>
          <p:cNvSpPr txBox="1"/>
          <p:nvPr/>
        </p:nvSpPr>
        <p:spPr>
          <a:xfrm>
            <a:off x="1889125" y="334645"/>
            <a:ext cx="3059430" cy="400050"/>
          </a:xfrm>
          <a:prstGeom prst="rect">
            <a:avLst/>
          </a:prstGeom>
          <a:noFill/>
        </p:spPr>
        <p:txBody>
          <a:bodyPr anchor="ctr"/>
          <a:lstStyle/>
          <a:p>
            <a:pPr lvl="0" eaLnBrk="1" hangingPunct="1">
              <a:lnSpc>
                <a:spcPct val="90000"/>
              </a:lnSpc>
            </a:pPr>
            <a:r>
              <a:rPr lang="zh-CN" sz="3200" dirty="0">
                <a:solidFill>
                  <a:srgbClr val="D02942"/>
                </a:solidFill>
                <a:latin typeface="华文细黑" pitchFamily="2" charset="-122"/>
                <a:ea typeface="华文细黑" pitchFamily="2" charset="-122"/>
              </a:rPr>
              <a:t>十字法则</a:t>
            </a:r>
          </a:p>
        </p:txBody>
      </p:sp>
      <p:pic>
        <p:nvPicPr>
          <p:cNvPr id="2" name="图片 1"/>
          <p:cNvPicPr>
            <a:picLocks noChangeAspect="1"/>
          </p:cNvPicPr>
          <p:nvPr/>
        </p:nvPicPr>
        <p:blipFill>
          <a:blip r:embed="rId2"/>
          <a:stretch>
            <a:fillRect/>
          </a:stretch>
        </p:blipFill>
        <p:spPr>
          <a:xfrm>
            <a:off x="321945" y="1547495"/>
            <a:ext cx="4411345" cy="3060700"/>
          </a:xfrm>
          <a:prstGeom prst="rect">
            <a:avLst/>
          </a:prstGeom>
        </p:spPr>
      </p:pic>
      <p:pic>
        <p:nvPicPr>
          <p:cNvPr id="4" name="图片 3"/>
          <p:cNvPicPr>
            <a:picLocks noChangeAspect="1"/>
          </p:cNvPicPr>
          <p:nvPr/>
        </p:nvPicPr>
        <p:blipFill>
          <a:blip r:embed="rId3"/>
          <a:stretch>
            <a:fillRect/>
          </a:stretch>
        </p:blipFill>
        <p:spPr>
          <a:xfrm>
            <a:off x="3296920" y="3637280"/>
            <a:ext cx="4304030" cy="2893695"/>
          </a:xfrm>
          <a:prstGeom prst="rect">
            <a:avLst/>
          </a:prstGeom>
        </p:spPr>
      </p:pic>
      <p:pic>
        <p:nvPicPr>
          <p:cNvPr id="5" name="图片 4"/>
          <p:cNvPicPr>
            <a:picLocks noChangeAspect="1"/>
          </p:cNvPicPr>
          <p:nvPr/>
        </p:nvPicPr>
        <p:blipFill>
          <a:blip r:embed="rId4"/>
          <a:stretch>
            <a:fillRect/>
          </a:stretch>
        </p:blipFill>
        <p:spPr>
          <a:xfrm>
            <a:off x="8369300" y="3789680"/>
            <a:ext cx="3736340" cy="2486660"/>
          </a:xfrm>
          <a:prstGeom prst="rect">
            <a:avLst/>
          </a:prstGeom>
        </p:spPr>
      </p:pic>
      <p:pic>
        <p:nvPicPr>
          <p:cNvPr id="6" name="图片 5"/>
          <p:cNvPicPr>
            <a:picLocks noChangeAspect="1"/>
          </p:cNvPicPr>
          <p:nvPr/>
        </p:nvPicPr>
        <p:blipFill>
          <a:blip r:embed="rId5"/>
          <a:stretch>
            <a:fillRect/>
          </a:stretch>
        </p:blipFill>
        <p:spPr>
          <a:xfrm>
            <a:off x="6812280" y="555625"/>
            <a:ext cx="4589145" cy="3198495"/>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39900" y="465455"/>
            <a:ext cx="3059430" cy="400050"/>
          </a:xfrm>
          <a:prstGeom prst="rect">
            <a:avLst/>
          </a:prstGeom>
          <a:noFill/>
        </p:spPr>
        <p:txBody>
          <a:bodyPr anchor="ctr"/>
          <a:lstStyle/>
          <a:p>
            <a:pPr lvl="0" eaLnBrk="1" hangingPunct="1">
              <a:lnSpc>
                <a:spcPct val="90000"/>
              </a:lnSpc>
            </a:pPr>
            <a:r>
              <a:rPr lang="zh-CN" altLang="en-US" sz="3200" dirty="0">
                <a:solidFill>
                  <a:srgbClr val="D02942"/>
                </a:solidFill>
                <a:latin typeface="华文细黑" pitchFamily="2" charset="-122"/>
                <a:ea typeface="华文细黑" pitchFamily="2" charset="-122"/>
              </a:rPr>
              <a:t>必生必胜的信念</a:t>
            </a:r>
          </a:p>
        </p:txBody>
      </p:sp>
      <p:pic>
        <p:nvPicPr>
          <p:cNvPr id="4" name="内容占位符 3"/>
          <p:cNvPicPr>
            <a:picLocks noGrp="1" noChangeAspect="1"/>
          </p:cNvPicPr>
          <p:nvPr>
            <p:ph idx="1"/>
          </p:nvPr>
        </p:nvPicPr>
        <p:blipFill>
          <a:blip r:embed="rId2"/>
          <a:srcRect/>
          <a:stretch>
            <a:fillRect/>
          </a:stretch>
        </p:blipFill>
        <p:spPr>
          <a:xfrm>
            <a:off x="1869440" y="1329055"/>
            <a:ext cx="6387465" cy="501777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custDataLst>
              <p:tags r:id="rId2"/>
            </p:custDataLst>
          </p:nvPr>
        </p:nvSpPr>
        <p:spPr>
          <a:xfrm>
            <a:off x="1080145" y="1767990"/>
            <a:ext cx="2770261" cy="3697078"/>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p:spPr>
        <p:style>
          <a:lnRef idx="1">
            <a:schemeClr val="accent4"/>
          </a:lnRef>
          <a:fillRef idx="3">
            <a:schemeClr val="accent4"/>
          </a:fillRef>
          <a:effectRef idx="2">
            <a:schemeClr val="accent4"/>
          </a:effectRef>
          <a:fontRef idx="minor">
            <a:schemeClr val="lt1"/>
          </a:fontRef>
        </p:style>
        <p:txBody>
          <a:bodyPr wrap="square" anchor="ctr">
            <a:normAutofit/>
          </a:bodyPr>
          <a:lstStyle/>
          <a:p>
            <a:pPr lvl="0" algn="ctr">
              <a:lnSpc>
                <a:spcPct val="120000"/>
              </a:lnSpc>
            </a:pPr>
            <a:r>
              <a:rPr lang="zh-CN" altLang="en-US" sz="2000" b="1" dirty="0">
                <a:solidFill>
                  <a:srgbClr val="FF0000"/>
                </a:solidFill>
                <a:latin typeface="幼圆" pitchFamily="49" charset="-122"/>
                <a:ea typeface="幼圆" pitchFamily="49" charset="-122"/>
                <a:sym typeface="+mn-ea"/>
              </a:rPr>
              <a:t>应急响应</a:t>
            </a:r>
          </a:p>
          <a:p>
            <a:pPr lvl="0" algn="ctr">
              <a:lnSpc>
                <a:spcPct val="120000"/>
              </a:lnSpc>
            </a:pPr>
            <a:r>
              <a:rPr lang="zh-CN" altLang="en-US" sz="2000" b="1" dirty="0">
                <a:solidFill>
                  <a:schemeClr val="accent5">
                    <a:lumMod val="75000"/>
                  </a:schemeClr>
                </a:solidFill>
                <a:latin typeface="幼圆" pitchFamily="49" charset="-122"/>
                <a:ea typeface="幼圆" pitchFamily="49" charset="-122"/>
                <a:cs typeface="Arial" charset="0"/>
                <a:sym typeface="+mn-ea"/>
              </a:rPr>
              <a:t>↓</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应急救护</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现场控制</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通讯联络</a:t>
            </a:r>
          </a:p>
          <a:p>
            <a:pPr lvl="0" algn="ctr">
              <a:lnSpc>
                <a:spcPct val="120000"/>
              </a:lnSpc>
            </a:pPr>
            <a:r>
              <a:rPr lang="zh-CN" altLang="en-US" sz="2000" b="1" dirty="0">
                <a:solidFill>
                  <a:schemeClr val="accent5">
                    <a:lumMod val="75000"/>
                  </a:schemeClr>
                </a:solidFill>
                <a:latin typeface="幼圆" pitchFamily="49" charset="-122"/>
                <a:ea typeface="幼圆" pitchFamily="49" charset="-122"/>
                <a:cs typeface="Arial" charset="0"/>
              </a:rPr>
              <a:t>↓</a:t>
            </a:r>
          </a:p>
          <a:p>
            <a:pPr lvl="0" algn="ctr">
              <a:defRPr/>
            </a:pPr>
            <a:r>
              <a:rPr lang="zh-CN" altLang="en-US" sz="2000" b="1" kern="0" dirty="0">
                <a:solidFill>
                  <a:srgbClr val="FF0000"/>
                </a:solidFill>
                <a:sym typeface="Arial" pitchFamily="34" charset="0"/>
              </a:rPr>
              <a:t>控程降损</a:t>
            </a:r>
          </a:p>
          <a:p>
            <a:pPr lvl="0" algn="ctr">
              <a:defRPr/>
            </a:pPr>
            <a:r>
              <a:rPr lang="zh-CN" altLang="en-US" sz="2000" dirty="0">
                <a:solidFill>
                  <a:srgbClr val="D02942"/>
                </a:solidFill>
                <a:latin typeface="华文细黑" pitchFamily="2" charset="-122"/>
                <a:ea typeface="华文细黑" pitchFamily="2" charset="-122"/>
                <a:sym typeface="+mn-ea"/>
              </a:rPr>
              <a:t>（</a:t>
            </a:r>
            <a:r>
              <a:rPr lang="zh-CN" altLang="en-US" sz="1200" dirty="0">
                <a:solidFill>
                  <a:srgbClr val="D02942"/>
                </a:solidFill>
                <a:latin typeface="华文细黑" pitchFamily="2" charset="-122"/>
                <a:ea typeface="华文细黑" pitchFamily="2" charset="-122"/>
                <a:sym typeface="+mn-ea"/>
              </a:rPr>
              <a:t>郭钗为例</a:t>
            </a:r>
            <a:r>
              <a:rPr lang="zh-CN" altLang="en-US" sz="2000" dirty="0">
                <a:solidFill>
                  <a:srgbClr val="D02942"/>
                </a:solidFill>
                <a:latin typeface="华文细黑" pitchFamily="2" charset="-122"/>
                <a:ea typeface="华文细黑" pitchFamily="2" charset="-122"/>
                <a:sym typeface="+mn-ea"/>
              </a:rPr>
              <a:t>）</a:t>
            </a:r>
            <a:endParaRPr lang="zh-CN" altLang="en-US" sz="2000" b="1" kern="0" dirty="0">
              <a:solidFill>
                <a:srgbClr val="FF0000"/>
              </a:solidFill>
              <a:sym typeface="Arial" pitchFamily="34" charset="0"/>
            </a:endParaRPr>
          </a:p>
        </p:txBody>
      </p:sp>
      <p:sp>
        <p:nvSpPr>
          <p:cNvPr id="9" name="任意多边形 8"/>
          <p:cNvSpPr/>
          <p:nvPr>
            <p:custDataLst>
              <p:tags r:id="rId3"/>
            </p:custDataLst>
          </p:nvPr>
        </p:nvSpPr>
        <p:spPr>
          <a:xfrm>
            <a:off x="4095348" y="3132295"/>
            <a:ext cx="587314" cy="1249310"/>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0" y="79429"/>
                </a:moveTo>
                <a:lnTo>
                  <a:pt x="169747" y="79429"/>
                </a:lnTo>
                <a:lnTo>
                  <a:pt x="169747" y="0"/>
                </a:lnTo>
                <a:lnTo>
                  <a:pt x="339494" y="198572"/>
                </a:lnTo>
                <a:lnTo>
                  <a:pt x="169747" y="397144"/>
                </a:lnTo>
                <a:lnTo>
                  <a:pt x="169747" y="317715"/>
                </a:lnTo>
                <a:lnTo>
                  <a:pt x="0" y="317715"/>
                </a:lnTo>
                <a:lnTo>
                  <a:pt x="0" y="79429"/>
                </a:lnTo>
                <a:close/>
              </a:path>
            </a:pathLst>
          </a:custGeom>
          <a:solidFill>
            <a:schemeClr val="accent4">
              <a:lumMod val="75000"/>
            </a:schemeClr>
          </a:solidFill>
          <a:ln w="9525">
            <a:noFill/>
            <a:round/>
          </a:ln>
          <a:effectLst>
            <a:outerShdw blurRad="63500" sx="101000" sy="101000" algn="ctr" rotWithShape="0">
              <a:prstClr val="black">
                <a:alpha val="18000"/>
              </a:prstClr>
            </a:outerShdw>
          </a:effectLst>
        </p:spPr>
        <p:txBody>
          <a:bodyPr spcFirstLastPara="0" vert="horz" wrap="square" lIns="0" tIns="79429" rIns="101848" bIns="79429" numCol="1" spcCol="1270" anchor="ctr" anchorCtr="0">
            <a:normAutofit/>
          </a:bodyPr>
          <a:lstStyle/>
          <a:p>
            <a:pPr algn="ctr" defTabSz="755650">
              <a:lnSpc>
                <a:spcPct val="90000"/>
              </a:lnSpc>
              <a:spcBef>
                <a:spcPct val="0"/>
              </a:spcBef>
              <a:spcAft>
                <a:spcPct val="35000"/>
              </a:spcAft>
              <a:defRPr/>
            </a:pPr>
            <a:endParaRPr lang="zh-CN" altLang="en-US" sz="2800" dirty="0">
              <a:solidFill>
                <a:srgbClr val="FFFFFF"/>
              </a:solidFill>
              <a:sym typeface="Arial" pitchFamily="34" charset="0"/>
            </a:endParaRPr>
          </a:p>
        </p:txBody>
      </p:sp>
      <p:sp>
        <p:nvSpPr>
          <p:cNvPr id="12" name="任意多边形 11"/>
          <p:cNvSpPr/>
          <p:nvPr>
            <p:custDataLst>
              <p:tags r:id="rId4"/>
            </p:custDataLst>
          </p:nvPr>
        </p:nvSpPr>
        <p:spPr>
          <a:xfrm>
            <a:off x="4958511" y="1767990"/>
            <a:ext cx="2770261" cy="3697078"/>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p:spPr>
        <p:style>
          <a:lnRef idx="1">
            <a:schemeClr val="accent4"/>
          </a:lnRef>
          <a:fillRef idx="3">
            <a:schemeClr val="accent4"/>
          </a:fillRef>
          <a:effectRef idx="2">
            <a:schemeClr val="accent4"/>
          </a:effectRef>
          <a:fontRef idx="minor">
            <a:schemeClr val="lt1"/>
          </a:fontRef>
        </p:style>
        <p:txBody>
          <a:bodyPr wrap="square" anchor="ctr">
            <a:normAutofit/>
          </a:bodyPr>
          <a:lstStyle/>
          <a:p>
            <a:pPr lvl="0" algn="ctr">
              <a:lnSpc>
                <a:spcPct val="120000"/>
              </a:lnSpc>
            </a:pPr>
            <a:r>
              <a:rPr lang="zh-CN" altLang="en-US" sz="2000" b="1" dirty="0">
                <a:solidFill>
                  <a:srgbClr val="FF0000"/>
                </a:solidFill>
                <a:latin typeface="Impact" charset="0"/>
                <a:ea typeface="宋体" charset="-122"/>
                <a:sym typeface="+mn-ea"/>
              </a:rPr>
              <a:t>事故处置</a:t>
            </a:r>
          </a:p>
          <a:p>
            <a:pPr lvl="0" algn="ctr">
              <a:lnSpc>
                <a:spcPct val="120000"/>
              </a:lnSpc>
            </a:pPr>
            <a:r>
              <a:rPr lang="zh-CN" altLang="en-US" sz="2000" b="1" dirty="0">
                <a:solidFill>
                  <a:schemeClr val="accent5">
                    <a:lumMod val="75000"/>
                  </a:schemeClr>
                </a:solidFill>
                <a:latin typeface="Impact" charset="0"/>
                <a:ea typeface="宋体" charset="-122"/>
                <a:cs typeface="Arial" charset="0"/>
                <a:sym typeface="+mn-ea"/>
              </a:rPr>
              <a:t>↓</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救援协助、接待安抚</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信息采集、调查取证</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责任追究、调协沟通</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心理安抚、媒体应对</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保险理赔、司法介入</a:t>
            </a:r>
          </a:p>
          <a:p>
            <a:pPr lvl="0" algn="ctr"/>
            <a:r>
              <a:rPr lang="zh-CN" altLang="en-US" sz="2000" b="1" kern="0" dirty="0">
                <a:solidFill>
                  <a:schemeClr val="accent5">
                    <a:lumMod val="75000"/>
                  </a:schemeClr>
                </a:solidFill>
                <a:cs typeface="Arial" charset="0"/>
                <a:sym typeface="Arial" pitchFamily="34" charset="0"/>
              </a:rPr>
              <a:t>↓</a:t>
            </a:r>
          </a:p>
          <a:p>
            <a:pPr lvl="0" algn="ctr"/>
            <a:r>
              <a:rPr lang="zh-CN" altLang="en-US" sz="2000" b="1" kern="0" dirty="0">
                <a:solidFill>
                  <a:srgbClr val="FF0000"/>
                </a:solidFill>
                <a:sym typeface="Arial" pitchFamily="34" charset="0"/>
              </a:rPr>
              <a:t>化解危机</a:t>
            </a:r>
          </a:p>
        </p:txBody>
      </p:sp>
      <p:sp>
        <p:nvSpPr>
          <p:cNvPr id="15" name="任意多边形 14"/>
          <p:cNvSpPr/>
          <p:nvPr>
            <p:custDataLst>
              <p:tags r:id="rId5"/>
            </p:custDataLst>
          </p:nvPr>
        </p:nvSpPr>
        <p:spPr>
          <a:xfrm>
            <a:off x="7972892" y="3228480"/>
            <a:ext cx="587314" cy="1152583"/>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0" y="79429"/>
                </a:moveTo>
                <a:lnTo>
                  <a:pt x="169747" y="79429"/>
                </a:lnTo>
                <a:lnTo>
                  <a:pt x="169747" y="0"/>
                </a:lnTo>
                <a:lnTo>
                  <a:pt x="339494" y="198572"/>
                </a:lnTo>
                <a:lnTo>
                  <a:pt x="169747" y="397144"/>
                </a:lnTo>
                <a:lnTo>
                  <a:pt x="169747" y="317715"/>
                </a:lnTo>
                <a:lnTo>
                  <a:pt x="0" y="317715"/>
                </a:lnTo>
                <a:lnTo>
                  <a:pt x="0" y="79429"/>
                </a:lnTo>
                <a:close/>
              </a:path>
            </a:pathLst>
          </a:custGeom>
          <a:solidFill>
            <a:schemeClr val="accent4">
              <a:lumMod val="75000"/>
            </a:schemeClr>
          </a:solidFill>
          <a:ln w="9525">
            <a:noFill/>
            <a:round/>
          </a:ln>
          <a:effectLst>
            <a:outerShdw blurRad="63500" sx="101000" sy="101000" algn="ctr" rotWithShape="0">
              <a:prstClr val="black">
                <a:alpha val="18000"/>
              </a:prstClr>
            </a:outerShdw>
          </a:effectLst>
        </p:spPr>
        <p:txBody>
          <a:bodyPr spcFirstLastPara="0" vert="horz" wrap="square" lIns="0" tIns="79429" rIns="101848" bIns="79429" numCol="1" spcCol="1270" anchor="ctr" anchorCtr="0">
            <a:normAutofit/>
          </a:bodyPr>
          <a:lstStyle/>
          <a:p>
            <a:pPr algn="ctr" defTabSz="755650">
              <a:lnSpc>
                <a:spcPct val="90000"/>
              </a:lnSpc>
              <a:spcBef>
                <a:spcPct val="0"/>
              </a:spcBef>
              <a:spcAft>
                <a:spcPct val="35000"/>
              </a:spcAft>
              <a:defRPr/>
            </a:pPr>
            <a:endParaRPr lang="zh-CN" altLang="en-US" sz="2800" dirty="0">
              <a:solidFill>
                <a:srgbClr val="FFFFFF"/>
              </a:solidFill>
              <a:sym typeface="Arial" pitchFamily="34" charset="0"/>
            </a:endParaRPr>
          </a:p>
        </p:txBody>
      </p:sp>
      <p:sp>
        <p:nvSpPr>
          <p:cNvPr id="18" name="任意多边形 17"/>
          <p:cNvSpPr/>
          <p:nvPr>
            <p:custDataLst>
              <p:tags r:id="rId6"/>
            </p:custDataLst>
          </p:nvPr>
        </p:nvSpPr>
        <p:spPr>
          <a:xfrm>
            <a:off x="8847036" y="1785379"/>
            <a:ext cx="2770261" cy="3697078"/>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p:spPr>
        <p:style>
          <a:lnRef idx="1">
            <a:schemeClr val="accent4"/>
          </a:lnRef>
          <a:fillRef idx="3">
            <a:schemeClr val="accent4"/>
          </a:fillRef>
          <a:effectRef idx="2">
            <a:schemeClr val="accent4"/>
          </a:effectRef>
          <a:fontRef idx="minor">
            <a:schemeClr val="lt1"/>
          </a:fontRef>
        </p:style>
        <p:txBody>
          <a:bodyPr wrap="square" anchor="ctr">
            <a:normAutofit/>
          </a:bodyPr>
          <a:lstStyle/>
          <a:p>
            <a:pPr lvl="0" algn="ctr">
              <a:lnSpc>
                <a:spcPct val="120000"/>
              </a:lnSpc>
            </a:pPr>
            <a:r>
              <a:rPr lang="zh-CN" altLang="en-US" sz="2000" b="1" dirty="0">
                <a:solidFill>
                  <a:srgbClr val="FF0000"/>
                </a:solidFill>
                <a:latin typeface="Impact" charset="0"/>
                <a:ea typeface="宋体" charset="-122"/>
                <a:sym typeface="+mn-ea"/>
              </a:rPr>
              <a:t>灾后重建</a:t>
            </a:r>
          </a:p>
          <a:p>
            <a:pPr lvl="0" algn="ctr">
              <a:lnSpc>
                <a:spcPct val="120000"/>
              </a:lnSpc>
            </a:pPr>
            <a:r>
              <a:rPr lang="zh-CN" altLang="en-US" sz="2000" b="1" dirty="0">
                <a:solidFill>
                  <a:schemeClr val="accent5">
                    <a:lumMod val="75000"/>
                  </a:schemeClr>
                </a:solidFill>
                <a:latin typeface="Impact" charset="0"/>
                <a:ea typeface="宋体" charset="-122"/>
                <a:cs typeface="Arial" charset="0"/>
                <a:sym typeface="+mn-ea"/>
              </a:rPr>
              <a:t>↓</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心理扶助</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设施重建</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恢复教学</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影响消除</a:t>
            </a:r>
          </a:p>
          <a:p>
            <a:pPr lvl="0" algn="ctr">
              <a:lnSpc>
                <a:spcPct val="120000"/>
              </a:lnSpc>
            </a:pPr>
            <a:r>
              <a:rPr lang="zh-CN" altLang="en-US" sz="2000" b="1" kern="0" dirty="0">
                <a:solidFill>
                  <a:schemeClr val="accent5">
                    <a:lumMod val="75000"/>
                  </a:schemeClr>
                </a:solidFill>
                <a:cs typeface="Arial" charset="0"/>
                <a:sym typeface="Arial" pitchFamily="34" charset="0"/>
              </a:rPr>
              <a:t>↓</a:t>
            </a:r>
          </a:p>
          <a:p>
            <a:pPr lvl="0" algn="ctr">
              <a:lnSpc>
                <a:spcPct val="120000"/>
              </a:lnSpc>
            </a:pPr>
            <a:r>
              <a:rPr lang="zh-CN" altLang="en-US" sz="2000" b="1" kern="0" dirty="0">
                <a:solidFill>
                  <a:srgbClr val="FF0000"/>
                </a:solidFill>
                <a:sym typeface="Arial" pitchFamily="34" charset="0"/>
              </a:rPr>
              <a:t>再构生成</a:t>
            </a:r>
          </a:p>
        </p:txBody>
      </p:sp>
      <p:sp>
        <p:nvSpPr>
          <p:cNvPr id="7" name="矩形 6"/>
          <p:cNvSpPr/>
          <p:nvPr>
            <p:custDataLst>
              <p:tags r:id="rId7"/>
            </p:custDataLst>
          </p:nvPr>
        </p:nvSpPr>
        <p:spPr>
          <a:xfrm>
            <a:off x="681990" y="633730"/>
            <a:ext cx="4966335" cy="542290"/>
          </a:xfrm>
          <a:prstGeom prst="rect">
            <a:avLst/>
          </a:prstGeom>
        </p:spPr>
        <p:txBody>
          <a:bodyPr wrap="square">
            <a:normAutofit/>
          </a:bodyPr>
          <a:lstStyle/>
          <a:p>
            <a:pPr algn="ctr"/>
            <a:r>
              <a:rPr lang="zh-CN" altLang="en-US" sz="2400" dirty="0">
                <a:solidFill>
                  <a:srgbClr val="D02942"/>
                </a:solidFill>
                <a:latin typeface="华文细黑" pitchFamily="2" charset="-122"/>
                <a:ea typeface="华文细黑" pitchFamily="2" charset="-122"/>
                <a:sym typeface="+mn-ea"/>
              </a:rPr>
              <a:t>意外伤害的处置程序</a:t>
            </a:r>
            <a:endParaRPr lang="zh-CN" altLang="en-US" sz="2400" dirty="0">
              <a:solidFill>
                <a:schemeClr val="accent1"/>
              </a:solidFill>
              <a:latin typeface="+mj-lt"/>
              <a:ea typeface="+mj-ea"/>
              <a:cs typeface="+mj-cs"/>
              <a:sym typeface="Arial" pitchFamily="34" charset="0"/>
            </a:endParaRP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76</a:t>
            </a:fld>
            <a:endParaRPr lang="en-US" altLang="x-none" sz="1200" dirty="0">
              <a:solidFill>
                <a:srgbClr val="0C61AE"/>
              </a:solidFill>
              <a:latin typeface="Arial" charset="0"/>
              <a:ea typeface="宋体" charset="-122"/>
            </a:endParaRPr>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U50P1T1D4060130F21DT20040818044324"/>
          <p:cNvPicPr>
            <a:picLocks noChangeAspect="1"/>
          </p:cNvPicPr>
          <p:nvPr/>
        </p:nvPicPr>
        <p:blipFill>
          <a:blip r:embed="rId2"/>
          <a:stretch>
            <a:fillRect/>
          </a:stretch>
        </p:blipFill>
        <p:spPr>
          <a:xfrm>
            <a:off x="2074545" y="914400"/>
            <a:ext cx="3886200" cy="4495800"/>
          </a:xfrm>
          <a:prstGeom prst="rect">
            <a:avLst/>
          </a:prstGeom>
          <a:noFill/>
          <a:ln w="9525">
            <a:noFill/>
            <a:miter/>
          </a:ln>
        </p:spPr>
      </p:pic>
      <p:pic>
        <p:nvPicPr>
          <p:cNvPr id="10242" name="Rectangle 3"/>
          <p:cNvPicPr>
            <a:picLocks noGrp="1" noRot="1"/>
          </p:cNvPicPr>
          <p:nvPr>
            <p:ph type="title"/>
          </p:nvPr>
        </p:nvPicPr>
        <p:blipFill>
          <a:blip r:embed="rId3"/>
          <a:stretch>
            <a:fillRect/>
          </a:stretch>
        </p:blipFill>
        <p:spPr>
          <a:xfrm>
            <a:off x="-1791970" y="4597718"/>
            <a:ext cx="8467725" cy="1233487"/>
          </a:xfrm>
        </p:spPr>
      </p:pic>
      <p:sp>
        <p:nvSpPr>
          <p:cNvPr id="10243" name="内容占位符 4"/>
          <p:cNvSpPr>
            <a:spLocks noGrp="1"/>
          </p:cNvSpPr>
          <p:nvPr>
            <p:ph sz="half"/>
          </p:nvPr>
        </p:nvSpPr>
        <p:spPr>
          <a:xfrm>
            <a:off x="1524000" y="5562600"/>
            <a:ext cx="4495800" cy="1143000"/>
          </a:xfrm>
        </p:spPr>
        <p:txBody>
          <a:bodyPr wrap="square" anchor="t"/>
          <a:lstStyle>
            <a:lvl1pPr lvl="0">
              <a:defRPr sz="2800" kern="1200"/>
            </a:lvl1pPr>
            <a:lvl2pPr lvl="1">
              <a:defRPr sz="2400" kern="1200"/>
            </a:lvl2pPr>
            <a:lvl3pPr lvl="2">
              <a:defRPr sz="2000" kern="1200"/>
            </a:lvl3pPr>
            <a:lvl4pPr lvl="3">
              <a:defRPr sz="1800" kern="1200"/>
            </a:lvl4pPr>
            <a:lvl5pPr lvl="4">
              <a:defRPr sz="1800" kern="1200"/>
            </a:lvl5pPr>
          </a:lstStyle>
          <a:p>
            <a:pPr lvl="0" indent="-267970">
              <a:lnSpc>
                <a:spcPct val="80000"/>
              </a:lnSpc>
            </a:pPr>
            <a:r>
              <a:rPr lang="zh-CN" altLang="en-US" sz="1800" dirty="0">
                <a:solidFill>
                  <a:schemeClr val="tx1"/>
                </a:solidFill>
                <a:ea typeface="方正姚体"/>
              </a:rPr>
              <a:t>石家庄和平西路</a:t>
            </a:r>
            <a:r>
              <a:rPr lang="en-US" altLang="x-none" sz="1800" dirty="0">
                <a:solidFill>
                  <a:schemeClr val="tx1"/>
                </a:solidFill>
                <a:ea typeface="方正姚体"/>
              </a:rPr>
              <a:t>2005-8</a:t>
            </a:r>
            <a:r>
              <a:rPr lang="zh-CN" altLang="en-US" sz="1800" dirty="0">
                <a:solidFill>
                  <a:schemeClr val="tx1"/>
                </a:solidFill>
                <a:ea typeface="方正姚体"/>
              </a:rPr>
              <a:t>月</a:t>
            </a:r>
            <a:r>
              <a:rPr lang="en-US" altLang="x-none" sz="1800" dirty="0">
                <a:solidFill>
                  <a:schemeClr val="tx1"/>
                </a:solidFill>
                <a:ea typeface="方正姚体"/>
              </a:rPr>
              <a:t>17</a:t>
            </a:r>
            <a:r>
              <a:rPr lang="zh-CN" altLang="en-US" sz="1800" dirty="0">
                <a:solidFill>
                  <a:schemeClr val="tx1"/>
                </a:solidFill>
                <a:ea typeface="方正姚体"/>
              </a:rPr>
              <a:t>日</a:t>
            </a:r>
            <a:r>
              <a:rPr lang="en-US" altLang="x-none" sz="1800" dirty="0">
                <a:solidFill>
                  <a:schemeClr val="tx1"/>
                </a:solidFill>
                <a:ea typeface="方正姚体"/>
              </a:rPr>
              <a:t>18</a:t>
            </a:r>
            <a:r>
              <a:rPr lang="zh-CN" altLang="en-US" sz="1800" dirty="0">
                <a:solidFill>
                  <a:schemeClr val="tx1"/>
                </a:solidFill>
                <a:ea typeface="方正姚体"/>
              </a:rPr>
              <a:t>时英语教室五楼，两枪  头部  人质被解救。</a:t>
            </a:r>
            <a:endParaRPr lang="zh-CN" altLang="en-US" sz="1800" dirty="0">
              <a:ea typeface="方正姚体"/>
            </a:endParaRPr>
          </a:p>
        </p:txBody>
      </p:sp>
      <p:sp>
        <p:nvSpPr>
          <p:cNvPr id="10244" name="内容占位符 5"/>
          <p:cNvSpPr>
            <a:spLocks noGrp="1"/>
          </p:cNvSpPr>
          <p:nvPr>
            <p:ph sz="half"/>
          </p:nvPr>
        </p:nvSpPr>
        <p:spPr>
          <a:xfrm>
            <a:off x="6629400" y="5486400"/>
            <a:ext cx="4038600" cy="1371600"/>
          </a:xfrm>
        </p:spPr>
        <p:txBody>
          <a:bodyPr wrap="square" anchor="t"/>
          <a:lstStyle>
            <a:lvl1pPr lvl="0">
              <a:defRPr sz="2800" kern="1200"/>
            </a:lvl1pPr>
            <a:lvl2pPr lvl="1">
              <a:defRPr sz="2400" kern="1200"/>
            </a:lvl2pPr>
            <a:lvl3pPr lvl="2">
              <a:defRPr sz="2000" kern="1200"/>
            </a:lvl3pPr>
            <a:lvl4pPr lvl="3">
              <a:defRPr sz="1800" kern="1200"/>
            </a:lvl4pPr>
            <a:lvl5pPr lvl="4">
              <a:defRPr sz="1800" kern="1200"/>
            </a:lvl5pPr>
          </a:lstStyle>
          <a:p>
            <a:pPr lvl="0" indent="-267970">
              <a:lnSpc>
                <a:spcPct val="80000"/>
              </a:lnSpc>
            </a:pPr>
            <a:r>
              <a:rPr lang="en-US" altLang="x-none" sz="1600" dirty="0">
                <a:solidFill>
                  <a:schemeClr val="tx1"/>
                </a:solidFill>
                <a:ea typeface="方正姚体"/>
              </a:rPr>
              <a:t>20</a:t>
            </a:r>
            <a:r>
              <a:rPr lang="zh-CN" altLang="en-US" sz="1600" dirty="0">
                <a:solidFill>
                  <a:schemeClr val="tx1"/>
                </a:solidFill>
                <a:ea typeface="方正姚体"/>
              </a:rPr>
              <a:t>时</a:t>
            </a:r>
            <a:r>
              <a:rPr lang="en-US" altLang="x-none" sz="1600" dirty="0">
                <a:solidFill>
                  <a:schemeClr val="tx1"/>
                </a:solidFill>
                <a:ea typeface="方正姚体"/>
              </a:rPr>
              <a:t>50</a:t>
            </a:r>
            <a:r>
              <a:rPr lang="zh-CN" altLang="en-US" sz="1600" dirty="0">
                <a:solidFill>
                  <a:schemeClr val="tx1"/>
                </a:solidFill>
                <a:ea typeface="方正姚体"/>
              </a:rPr>
              <a:t>分，纸棺内传出呻吟，</a:t>
            </a:r>
            <a:r>
              <a:rPr lang="en-US" altLang="x-none" sz="1600" dirty="0">
                <a:solidFill>
                  <a:schemeClr val="tx1"/>
                </a:solidFill>
                <a:ea typeface="方正姚体"/>
              </a:rPr>
              <a:t>23</a:t>
            </a:r>
            <a:r>
              <a:rPr lang="zh-CN" altLang="en-US" sz="1600" dirty="0">
                <a:solidFill>
                  <a:schemeClr val="tx1"/>
                </a:solidFill>
                <a:ea typeface="方正姚体"/>
              </a:rPr>
              <a:t>时，</a:t>
            </a:r>
            <a:r>
              <a:rPr lang="en-US" altLang="x-none" sz="1600" dirty="0">
                <a:solidFill>
                  <a:schemeClr val="tx1"/>
                </a:solidFill>
                <a:ea typeface="方正姚体"/>
              </a:rPr>
              <a:t>120</a:t>
            </a:r>
            <a:r>
              <a:rPr lang="zh-CN" altLang="en-US" sz="1600" dirty="0">
                <a:solidFill>
                  <a:schemeClr val="tx1"/>
                </a:solidFill>
                <a:ea typeface="方正姚体"/>
              </a:rPr>
              <a:t>赶到，经救治转危为安，</a:t>
            </a:r>
            <a:r>
              <a:rPr lang="en-US" altLang="x-none" sz="1600" dirty="0">
                <a:solidFill>
                  <a:schemeClr val="tx1"/>
                </a:solidFill>
                <a:ea typeface="方正姚体"/>
              </a:rPr>
              <a:t>10</a:t>
            </a:r>
            <a:r>
              <a:rPr lang="zh-CN" altLang="en-US" sz="1600" dirty="0">
                <a:solidFill>
                  <a:schemeClr val="tx1"/>
                </a:solidFill>
                <a:ea typeface="方正姚体"/>
              </a:rPr>
              <a:t>月</a:t>
            </a:r>
            <a:r>
              <a:rPr lang="en-US" altLang="x-none" sz="1600" dirty="0">
                <a:solidFill>
                  <a:schemeClr val="tx1"/>
                </a:solidFill>
                <a:ea typeface="方正姚体"/>
              </a:rPr>
              <a:t>18</a:t>
            </a:r>
            <a:r>
              <a:rPr lang="zh-CN" altLang="en-US" sz="1600" dirty="0">
                <a:solidFill>
                  <a:schemeClr val="tx1"/>
                </a:solidFill>
                <a:ea typeface="方正姚体"/>
              </a:rPr>
              <a:t>日，以张开林涉嫌绑架案开庭审理</a:t>
            </a:r>
            <a:r>
              <a:rPr lang="zh-CN" altLang="en-US" sz="1600" dirty="0">
                <a:solidFill>
                  <a:schemeClr val="tx1"/>
                </a:solidFill>
                <a:ea typeface="宋体" charset="-122"/>
              </a:rPr>
              <a:t>，有期徒刑13年</a:t>
            </a:r>
            <a:r>
              <a:rPr lang="zh-CN" altLang="en-US" sz="1600" dirty="0">
                <a:solidFill>
                  <a:schemeClr val="tx1"/>
                </a:solidFill>
                <a:ea typeface="方正姚体"/>
              </a:rPr>
              <a:t>。</a:t>
            </a:r>
          </a:p>
        </p:txBody>
      </p:sp>
      <p:sp>
        <p:nvSpPr>
          <p:cNvPr id="10245" name="灯片编号占位符 6"/>
          <p:cNvSpPr txBox="1">
            <a:spLocks noGrp="1"/>
          </p:cNvSpPr>
          <p:nvPr/>
        </p:nvSpPr>
        <p:spPr>
          <a:xfrm>
            <a:off x="9753600" y="6477000"/>
            <a:ext cx="762000" cy="246063"/>
          </a:xfrm>
          <a:prstGeom prst="rect">
            <a:avLst/>
          </a:prstGeom>
          <a:noFill/>
          <a:ln w="9525">
            <a:noFill/>
            <a:miter/>
          </a:ln>
        </p:spPr>
        <p:txBody>
          <a:bodyPr anchor="t"/>
          <a:lstStyle/>
          <a:p>
            <a:pPr lvl="0" algn="r"/>
            <a:fld id="{9A0DB2DC-4C9A-4742-B13C-FB6460FD3503}" type="slidenum">
              <a:rPr lang="en-US" altLang="x-none" sz="1200" dirty="0">
                <a:solidFill>
                  <a:srgbClr val="0C61AE"/>
                </a:solidFill>
                <a:latin typeface="Calibri" pitchFamily="34" charset="0"/>
                <a:ea typeface="宋体" charset="-122"/>
              </a:rPr>
              <a:pPr lvl="0" algn="r"/>
              <a:t>77</a:t>
            </a:fld>
            <a:endParaRPr lang="en-US" altLang="x-none" sz="1200" dirty="0">
              <a:solidFill>
                <a:srgbClr val="0C61AE"/>
              </a:solidFill>
              <a:latin typeface="Calibri" pitchFamily="34" charset="0"/>
              <a:ea typeface="宋体" charset="-122"/>
            </a:endParaRPr>
          </a:p>
        </p:txBody>
      </p:sp>
      <p:pic>
        <p:nvPicPr>
          <p:cNvPr id="10246" name="Picture 4" descr="U175P1T1D4060130F23DT20040818091156"/>
          <p:cNvPicPr>
            <a:picLocks noChangeAspect="1"/>
          </p:cNvPicPr>
          <p:nvPr/>
        </p:nvPicPr>
        <p:blipFill>
          <a:blip r:embed="rId4"/>
          <a:stretch>
            <a:fillRect/>
          </a:stretch>
        </p:blipFill>
        <p:spPr>
          <a:xfrm>
            <a:off x="6248400" y="914400"/>
            <a:ext cx="4038600" cy="4419600"/>
          </a:xfrm>
          <a:prstGeom prst="rect">
            <a:avLst/>
          </a:prstGeom>
          <a:noFill/>
          <a:ln w="9525">
            <a:noFill/>
            <a:miter/>
          </a:ln>
        </p:spPr>
      </p:pic>
      <p:sp>
        <p:nvSpPr>
          <p:cNvPr id="2" name="文本框 1"/>
          <p:cNvSpPr txBox="1"/>
          <p:nvPr/>
        </p:nvSpPr>
        <p:spPr>
          <a:xfrm>
            <a:off x="1253490" y="255270"/>
            <a:ext cx="6570980" cy="358140"/>
          </a:xfrm>
          <a:prstGeom prst="rect">
            <a:avLst/>
          </a:prstGeom>
          <a:noFill/>
        </p:spPr>
        <p:txBody>
          <a:bodyPr wrap="square" rtlCol="0" anchor="t">
            <a:spAutoFit/>
          </a:bodyPr>
          <a:lstStyle/>
          <a:p>
            <a:pPr lvl="0" indent="-267970">
              <a:lnSpc>
                <a:spcPct val="80000"/>
              </a:lnSpc>
            </a:pPr>
            <a:r>
              <a:rPr lang="zh-CN" altLang="en-US" b="1" dirty="0">
                <a:ea typeface="方正姚体"/>
                <a:sym typeface="+mn-ea"/>
              </a:rPr>
              <a:t>案例一：石家庄市妇女儿童活动中心劫持案</a:t>
            </a:r>
            <a:r>
              <a:rPr lang="en-US" altLang="zh-CN" b="1" dirty="0">
                <a:ea typeface="方正姚体"/>
                <a:sym typeface="+mn-ea"/>
              </a:rPr>
              <a:t>--</a:t>
            </a:r>
            <a:r>
              <a:rPr lang="zh-CN" altLang="en-US" b="1" dirty="0">
                <a:ea typeface="方正姚体"/>
                <a:sym typeface="+mn-ea"/>
              </a:rPr>
              <a:t>谈判</a:t>
            </a:r>
          </a:p>
        </p:txBody>
      </p:sp>
    </p:spTree>
  </p:cSld>
  <p:clrMapOvr>
    <a:masterClrMapping/>
  </p:clrMapOvr>
  <p:transition>
    <p:fade thruBlk="1"/>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灯片编号占位符 4"/>
          <p:cNvSpPr txBox="1">
            <a:spLocks noGrp="1"/>
          </p:cNvSpPr>
          <p:nvPr/>
        </p:nvSpPr>
        <p:spPr>
          <a:xfrm>
            <a:off x="9753600" y="6477000"/>
            <a:ext cx="762000" cy="246063"/>
          </a:xfrm>
          <a:prstGeom prst="rect">
            <a:avLst/>
          </a:prstGeom>
          <a:noFill/>
          <a:ln w="9525">
            <a:noFill/>
            <a:miter/>
          </a:ln>
        </p:spPr>
        <p:txBody>
          <a:bodyPr anchor="t"/>
          <a:lstStyle/>
          <a:p>
            <a:pPr lvl="0" algn="r"/>
            <a:fld id="{9A0DB2DC-4C9A-4742-B13C-FB6460FD3503}" type="slidenum">
              <a:rPr lang="en-US" altLang="x-none" sz="1200" dirty="0">
                <a:solidFill>
                  <a:srgbClr val="0C61AE"/>
                </a:solidFill>
                <a:latin typeface="Calibri" pitchFamily="34" charset="0"/>
                <a:ea typeface="宋体" charset="-122"/>
              </a:rPr>
              <a:pPr lvl="0" algn="r"/>
              <a:t>78</a:t>
            </a:fld>
            <a:endParaRPr lang="en-US" altLang="x-none" sz="1200" dirty="0">
              <a:solidFill>
                <a:srgbClr val="0C61AE"/>
              </a:solidFill>
              <a:latin typeface="Calibri" pitchFamily="34" charset="0"/>
              <a:ea typeface="宋体" charset="-122"/>
            </a:endParaRPr>
          </a:p>
        </p:txBody>
      </p:sp>
      <p:pic>
        <p:nvPicPr>
          <p:cNvPr id="11266" name="Rectangle 2"/>
          <p:cNvPicPr>
            <a:picLocks noGrp="1" noRot="1"/>
          </p:cNvPicPr>
          <p:nvPr>
            <p:ph type="title"/>
          </p:nvPr>
        </p:nvPicPr>
        <p:blipFill>
          <a:blip r:embed="rId2"/>
          <a:stretch>
            <a:fillRect/>
          </a:stretch>
        </p:blipFill>
        <p:spPr>
          <a:xfrm>
            <a:off x="1541145" y="622935"/>
            <a:ext cx="9640570" cy="5407025"/>
          </a:xfrm>
          <a:solidFill>
            <a:schemeClr val="accent1"/>
          </a:solidFill>
        </p:spPr>
      </p:pic>
      <p:pic>
        <p:nvPicPr>
          <p:cNvPr id="11267" name="Picture 3" descr="1084578029_j6aGEZ"/>
          <p:cNvPicPr>
            <a:picLocks noChangeAspect="1"/>
          </p:cNvPicPr>
          <p:nvPr/>
        </p:nvPicPr>
        <p:blipFill>
          <a:blip r:embed="rId3"/>
          <a:stretch>
            <a:fillRect/>
          </a:stretch>
        </p:blipFill>
        <p:spPr>
          <a:xfrm>
            <a:off x="2339975" y="2389505"/>
            <a:ext cx="3811905" cy="4154805"/>
          </a:xfrm>
          <a:prstGeom prst="rect">
            <a:avLst/>
          </a:prstGeom>
          <a:noFill/>
          <a:ln w="9525">
            <a:noFill/>
            <a:miter/>
          </a:ln>
        </p:spPr>
      </p:pic>
      <p:pic>
        <p:nvPicPr>
          <p:cNvPr id="11268" name="Picture 4" descr="79465"/>
          <p:cNvPicPr>
            <a:picLocks noChangeAspect="1"/>
          </p:cNvPicPr>
          <p:nvPr/>
        </p:nvPicPr>
        <p:blipFill>
          <a:blip r:embed="rId4"/>
          <a:stretch>
            <a:fillRect/>
          </a:stretch>
        </p:blipFill>
        <p:spPr>
          <a:xfrm>
            <a:off x="6816725" y="2489200"/>
            <a:ext cx="3813810" cy="4048760"/>
          </a:xfrm>
          <a:prstGeom prst="rect">
            <a:avLst/>
          </a:prstGeom>
          <a:noFill/>
          <a:ln w="9525">
            <a:noFill/>
            <a:miter/>
          </a:ln>
        </p:spPr>
      </p:pic>
      <p:sp>
        <p:nvSpPr>
          <p:cNvPr id="2" name="文本框 1"/>
          <p:cNvSpPr txBox="1"/>
          <p:nvPr/>
        </p:nvSpPr>
        <p:spPr>
          <a:xfrm>
            <a:off x="1540510" y="246380"/>
            <a:ext cx="7561580" cy="358140"/>
          </a:xfrm>
          <a:prstGeom prst="rect">
            <a:avLst/>
          </a:prstGeom>
          <a:noFill/>
        </p:spPr>
        <p:txBody>
          <a:bodyPr wrap="square" rtlCol="0" anchor="t">
            <a:spAutoFit/>
          </a:bodyPr>
          <a:lstStyle/>
          <a:p>
            <a:pPr lvl="0" indent="-267970">
              <a:lnSpc>
                <a:spcPct val="80000"/>
              </a:lnSpc>
            </a:pPr>
            <a:r>
              <a:rPr lang="zh-CN" altLang="en-US" b="1" dirty="0">
                <a:ea typeface="方正姚体"/>
                <a:sym typeface="+mn-ea"/>
              </a:rPr>
              <a:t>案列二：石家庄辛集蒙太梭幼儿园凶杀案</a:t>
            </a:r>
            <a:r>
              <a:rPr lang="en-US" altLang="zh-CN" b="1" dirty="0">
                <a:ea typeface="方正姚体"/>
                <a:sym typeface="+mn-ea"/>
              </a:rPr>
              <a:t>--</a:t>
            </a:r>
            <a:r>
              <a:rPr lang="zh-CN" altLang="en-US" b="1" dirty="0">
                <a:ea typeface="方正姚体"/>
                <a:sym typeface="+mn-ea"/>
              </a:rPr>
              <a:t>应急处置</a:t>
            </a:r>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custDataLst>
              <p:tags r:id="rId2"/>
            </p:custDataLst>
          </p:nvPr>
        </p:nvSpPr>
        <p:spPr>
          <a:xfrm>
            <a:off x="1080145" y="1767990"/>
            <a:ext cx="2770261" cy="3697078"/>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p:spPr>
        <p:style>
          <a:lnRef idx="1">
            <a:schemeClr val="accent4"/>
          </a:lnRef>
          <a:fillRef idx="3">
            <a:schemeClr val="accent4"/>
          </a:fillRef>
          <a:effectRef idx="2">
            <a:schemeClr val="accent4"/>
          </a:effectRef>
          <a:fontRef idx="minor">
            <a:schemeClr val="lt1"/>
          </a:fontRef>
        </p:style>
        <p:txBody>
          <a:bodyPr wrap="square" anchor="ctr">
            <a:normAutofit/>
          </a:bodyPr>
          <a:lstStyle/>
          <a:p>
            <a:pPr lvl="0" algn="ctr">
              <a:lnSpc>
                <a:spcPct val="120000"/>
              </a:lnSpc>
            </a:pPr>
            <a:r>
              <a:rPr lang="zh-CN" altLang="en-US" sz="2000" b="1" dirty="0">
                <a:solidFill>
                  <a:srgbClr val="FF0000"/>
                </a:solidFill>
                <a:latin typeface="幼圆" pitchFamily="49" charset="-122"/>
                <a:ea typeface="幼圆" pitchFamily="49" charset="-122"/>
                <a:sym typeface="+mn-ea"/>
              </a:rPr>
              <a:t>应急响应</a:t>
            </a:r>
          </a:p>
          <a:p>
            <a:pPr lvl="0" algn="ctr">
              <a:lnSpc>
                <a:spcPct val="120000"/>
              </a:lnSpc>
            </a:pPr>
            <a:r>
              <a:rPr lang="zh-CN" altLang="en-US" sz="2000" b="1" dirty="0">
                <a:solidFill>
                  <a:schemeClr val="accent5">
                    <a:lumMod val="75000"/>
                  </a:schemeClr>
                </a:solidFill>
                <a:latin typeface="幼圆" pitchFamily="49" charset="-122"/>
                <a:ea typeface="幼圆" pitchFamily="49" charset="-122"/>
                <a:cs typeface="Arial" charset="0"/>
                <a:sym typeface="+mn-ea"/>
              </a:rPr>
              <a:t>↓</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应急救护</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现场控制</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通讯联络</a:t>
            </a:r>
          </a:p>
          <a:p>
            <a:pPr lvl="0" algn="ctr">
              <a:lnSpc>
                <a:spcPct val="120000"/>
              </a:lnSpc>
            </a:pPr>
            <a:r>
              <a:rPr lang="zh-CN" altLang="en-US" sz="2000" b="1" dirty="0">
                <a:solidFill>
                  <a:schemeClr val="accent5">
                    <a:lumMod val="75000"/>
                  </a:schemeClr>
                </a:solidFill>
                <a:latin typeface="幼圆" pitchFamily="49" charset="-122"/>
                <a:ea typeface="幼圆" pitchFamily="49" charset="-122"/>
                <a:cs typeface="Arial" charset="0"/>
              </a:rPr>
              <a:t>↓</a:t>
            </a:r>
          </a:p>
          <a:p>
            <a:pPr lvl="0" algn="ctr">
              <a:defRPr/>
            </a:pPr>
            <a:r>
              <a:rPr lang="zh-CN" altLang="en-US" sz="2000" b="1" kern="0" dirty="0">
                <a:solidFill>
                  <a:srgbClr val="FF0000"/>
                </a:solidFill>
                <a:sym typeface="Arial" pitchFamily="34" charset="0"/>
              </a:rPr>
              <a:t>控程降损</a:t>
            </a:r>
          </a:p>
          <a:p>
            <a:pPr lvl="0" algn="ctr">
              <a:defRPr/>
            </a:pPr>
            <a:r>
              <a:rPr lang="zh-CN" altLang="en-US" sz="2000" dirty="0">
                <a:solidFill>
                  <a:srgbClr val="D02942"/>
                </a:solidFill>
                <a:latin typeface="华文细黑" pitchFamily="2" charset="-122"/>
                <a:ea typeface="华文细黑" pitchFamily="2" charset="-122"/>
                <a:sym typeface="+mn-ea"/>
              </a:rPr>
              <a:t>（</a:t>
            </a:r>
            <a:r>
              <a:rPr lang="zh-CN" altLang="en-US" sz="1200" dirty="0">
                <a:solidFill>
                  <a:srgbClr val="D02942"/>
                </a:solidFill>
                <a:latin typeface="华文细黑" pitchFamily="2" charset="-122"/>
                <a:ea typeface="华文细黑" pitchFamily="2" charset="-122"/>
                <a:sym typeface="+mn-ea"/>
              </a:rPr>
              <a:t>郭钗为例</a:t>
            </a:r>
            <a:r>
              <a:rPr lang="zh-CN" altLang="en-US" sz="2000" dirty="0">
                <a:solidFill>
                  <a:srgbClr val="D02942"/>
                </a:solidFill>
                <a:latin typeface="华文细黑" pitchFamily="2" charset="-122"/>
                <a:ea typeface="华文细黑" pitchFamily="2" charset="-122"/>
                <a:sym typeface="+mn-ea"/>
              </a:rPr>
              <a:t>）</a:t>
            </a:r>
            <a:endParaRPr lang="zh-CN" altLang="en-US" sz="2000" b="1" kern="0" dirty="0">
              <a:solidFill>
                <a:srgbClr val="FF0000"/>
              </a:solidFill>
              <a:sym typeface="Arial" pitchFamily="34" charset="0"/>
            </a:endParaRPr>
          </a:p>
        </p:txBody>
      </p:sp>
      <p:sp>
        <p:nvSpPr>
          <p:cNvPr id="9" name="任意多边形 8"/>
          <p:cNvSpPr/>
          <p:nvPr>
            <p:custDataLst>
              <p:tags r:id="rId3"/>
            </p:custDataLst>
          </p:nvPr>
        </p:nvSpPr>
        <p:spPr>
          <a:xfrm>
            <a:off x="4095348" y="3132295"/>
            <a:ext cx="587314" cy="1249310"/>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0" y="79429"/>
                </a:moveTo>
                <a:lnTo>
                  <a:pt x="169747" y="79429"/>
                </a:lnTo>
                <a:lnTo>
                  <a:pt x="169747" y="0"/>
                </a:lnTo>
                <a:lnTo>
                  <a:pt x="339494" y="198572"/>
                </a:lnTo>
                <a:lnTo>
                  <a:pt x="169747" y="397144"/>
                </a:lnTo>
                <a:lnTo>
                  <a:pt x="169747" y="317715"/>
                </a:lnTo>
                <a:lnTo>
                  <a:pt x="0" y="317715"/>
                </a:lnTo>
                <a:lnTo>
                  <a:pt x="0" y="79429"/>
                </a:lnTo>
                <a:close/>
              </a:path>
            </a:pathLst>
          </a:custGeom>
          <a:solidFill>
            <a:schemeClr val="accent4">
              <a:lumMod val="75000"/>
            </a:schemeClr>
          </a:solidFill>
          <a:ln w="9525">
            <a:noFill/>
            <a:round/>
          </a:ln>
          <a:effectLst>
            <a:outerShdw blurRad="63500" sx="101000" sy="101000" algn="ctr" rotWithShape="0">
              <a:prstClr val="black">
                <a:alpha val="18000"/>
              </a:prstClr>
            </a:outerShdw>
          </a:effectLst>
        </p:spPr>
        <p:txBody>
          <a:bodyPr spcFirstLastPara="0" vert="horz" wrap="square" lIns="0" tIns="79429" rIns="101848" bIns="79429" numCol="1" spcCol="1270" anchor="ctr" anchorCtr="0">
            <a:normAutofit/>
          </a:bodyPr>
          <a:lstStyle/>
          <a:p>
            <a:pPr algn="ctr" defTabSz="755650">
              <a:lnSpc>
                <a:spcPct val="90000"/>
              </a:lnSpc>
              <a:spcBef>
                <a:spcPct val="0"/>
              </a:spcBef>
              <a:spcAft>
                <a:spcPct val="35000"/>
              </a:spcAft>
              <a:defRPr/>
            </a:pPr>
            <a:endParaRPr lang="zh-CN" altLang="en-US" sz="2800" dirty="0">
              <a:solidFill>
                <a:srgbClr val="FFFFFF"/>
              </a:solidFill>
              <a:sym typeface="Arial" pitchFamily="34" charset="0"/>
            </a:endParaRPr>
          </a:p>
        </p:txBody>
      </p:sp>
      <p:sp>
        <p:nvSpPr>
          <p:cNvPr id="12" name="任意多边形 11"/>
          <p:cNvSpPr/>
          <p:nvPr>
            <p:custDataLst>
              <p:tags r:id="rId4"/>
            </p:custDataLst>
          </p:nvPr>
        </p:nvSpPr>
        <p:spPr>
          <a:xfrm>
            <a:off x="4958511" y="1767990"/>
            <a:ext cx="2770261" cy="3697078"/>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p:spPr>
        <p:style>
          <a:lnRef idx="1">
            <a:schemeClr val="accent4"/>
          </a:lnRef>
          <a:fillRef idx="3">
            <a:schemeClr val="accent4"/>
          </a:fillRef>
          <a:effectRef idx="2">
            <a:schemeClr val="accent4"/>
          </a:effectRef>
          <a:fontRef idx="minor">
            <a:schemeClr val="lt1"/>
          </a:fontRef>
        </p:style>
        <p:txBody>
          <a:bodyPr wrap="square" anchor="ctr">
            <a:normAutofit/>
          </a:bodyPr>
          <a:lstStyle/>
          <a:p>
            <a:pPr lvl="0" algn="ctr">
              <a:lnSpc>
                <a:spcPct val="120000"/>
              </a:lnSpc>
            </a:pPr>
            <a:r>
              <a:rPr lang="zh-CN" altLang="en-US" sz="2000" b="1" dirty="0">
                <a:solidFill>
                  <a:srgbClr val="FF0000"/>
                </a:solidFill>
                <a:latin typeface="Impact" charset="0"/>
                <a:ea typeface="宋体" charset="-122"/>
                <a:sym typeface="+mn-ea"/>
              </a:rPr>
              <a:t>事故处置</a:t>
            </a:r>
          </a:p>
          <a:p>
            <a:pPr lvl="0" algn="ctr">
              <a:lnSpc>
                <a:spcPct val="120000"/>
              </a:lnSpc>
            </a:pPr>
            <a:r>
              <a:rPr lang="zh-CN" altLang="en-US" sz="2000" b="1" dirty="0">
                <a:solidFill>
                  <a:schemeClr val="accent5">
                    <a:lumMod val="75000"/>
                  </a:schemeClr>
                </a:solidFill>
                <a:latin typeface="Impact" charset="0"/>
                <a:ea typeface="宋体" charset="-122"/>
                <a:cs typeface="Arial" charset="0"/>
                <a:sym typeface="+mn-ea"/>
              </a:rPr>
              <a:t>↓</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救援协助、接待安抚</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信息采集、调查取证</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责任追究、调协沟通</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心理安抚、媒体应对</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保险理赔、司法介入</a:t>
            </a:r>
          </a:p>
          <a:p>
            <a:pPr lvl="0" algn="ctr"/>
            <a:r>
              <a:rPr lang="zh-CN" altLang="en-US" sz="2000" b="1" kern="0" dirty="0">
                <a:solidFill>
                  <a:schemeClr val="accent5">
                    <a:lumMod val="75000"/>
                  </a:schemeClr>
                </a:solidFill>
                <a:cs typeface="Arial" charset="0"/>
                <a:sym typeface="Arial" pitchFamily="34" charset="0"/>
              </a:rPr>
              <a:t>↓</a:t>
            </a:r>
          </a:p>
          <a:p>
            <a:pPr lvl="0" algn="ctr"/>
            <a:r>
              <a:rPr lang="zh-CN" altLang="en-US" sz="2000" b="1" kern="0" dirty="0">
                <a:solidFill>
                  <a:srgbClr val="FF0000"/>
                </a:solidFill>
                <a:sym typeface="Arial" pitchFamily="34" charset="0"/>
              </a:rPr>
              <a:t>化解危机</a:t>
            </a:r>
          </a:p>
        </p:txBody>
      </p:sp>
      <p:sp>
        <p:nvSpPr>
          <p:cNvPr id="15" name="任意多边形 14"/>
          <p:cNvSpPr/>
          <p:nvPr>
            <p:custDataLst>
              <p:tags r:id="rId5"/>
            </p:custDataLst>
          </p:nvPr>
        </p:nvSpPr>
        <p:spPr>
          <a:xfrm>
            <a:off x="7972892" y="3228480"/>
            <a:ext cx="587314" cy="1152583"/>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0" y="79429"/>
                </a:moveTo>
                <a:lnTo>
                  <a:pt x="169747" y="79429"/>
                </a:lnTo>
                <a:lnTo>
                  <a:pt x="169747" y="0"/>
                </a:lnTo>
                <a:lnTo>
                  <a:pt x="339494" y="198572"/>
                </a:lnTo>
                <a:lnTo>
                  <a:pt x="169747" y="397144"/>
                </a:lnTo>
                <a:lnTo>
                  <a:pt x="169747" y="317715"/>
                </a:lnTo>
                <a:lnTo>
                  <a:pt x="0" y="317715"/>
                </a:lnTo>
                <a:lnTo>
                  <a:pt x="0" y="79429"/>
                </a:lnTo>
                <a:close/>
              </a:path>
            </a:pathLst>
          </a:custGeom>
          <a:solidFill>
            <a:schemeClr val="accent4">
              <a:lumMod val="75000"/>
            </a:schemeClr>
          </a:solidFill>
          <a:ln w="9525">
            <a:noFill/>
            <a:round/>
          </a:ln>
          <a:effectLst>
            <a:outerShdw blurRad="63500" sx="101000" sy="101000" algn="ctr" rotWithShape="0">
              <a:prstClr val="black">
                <a:alpha val="18000"/>
              </a:prstClr>
            </a:outerShdw>
          </a:effectLst>
        </p:spPr>
        <p:txBody>
          <a:bodyPr spcFirstLastPara="0" vert="horz" wrap="square" lIns="0" tIns="79429" rIns="101848" bIns="79429" numCol="1" spcCol="1270" anchor="ctr" anchorCtr="0">
            <a:normAutofit/>
          </a:bodyPr>
          <a:lstStyle/>
          <a:p>
            <a:pPr algn="ctr" defTabSz="755650">
              <a:lnSpc>
                <a:spcPct val="90000"/>
              </a:lnSpc>
              <a:spcBef>
                <a:spcPct val="0"/>
              </a:spcBef>
              <a:spcAft>
                <a:spcPct val="35000"/>
              </a:spcAft>
              <a:defRPr/>
            </a:pPr>
            <a:endParaRPr lang="zh-CN" altLang="en-US" sz="2800" dirty="0">
              <a:solidFill>
                <a:srgbClr val="FFFFFF"/>
              </a:solidFill>
              <a:sym typeface="Arial" pitchFamily="34" charset="0"/>
            </a:endParaRPr>
          </a:p>
        </p:txBody>
      </p:sp>
      <p:sp>
        <p:nvSpPr>
          <p:cNvPr id="18" name="任意多边形 17"/>
          <p:cNvSpPr/>
          <p:nvPr>
            <p:custDataLst>
              <p:tags r:id="rId6"/>
            </p:custDataLst>
          </p:nvPr>
        </p:nvSpPr>
        <p:spPr>
          <a:xfrm>
            <a:off x="8847036" y="1785379"/>
            <a:ext cx="2770261" cy="3697078"/>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p:spPr>
        <p:style>
          <a:lnRef idx="1">
            <a:schemeClr val="accent4"/>
          </a:lnRef>
          <a:fillRef idx="3">
            <a:schemeClr val="accent4"/>
          </a:fillRef>
          <a:effectRef idx="2">
            <a:schemeClr val="accent4"/>
          </a:effectRef>
          <a:fontRef idx="minor">
            <a:schemeClr val="lt1"/>
          </a:fontRef>
        </p:style>
        <p:txBody>
          <a:bodyPr wrap="square" anchor="ctr">
            <a:normAutofit/>
          </a:bodyPr>
          <a:lstStyle/>
          <a:p>
            <a:pPr lvl="0" algn="ctr">
              <a:lnSpc>
                <a:spcPct val="120000"/>
              </a:lnSpc>
            </a:pPr>
            <a:r>
              <a:rPr lang="zh-CN" altLang="en-US" sz="2000" b="1" dirty="0">
                <a:solidFill>
                  <a:srgbClr val="FF0000"/>
                </a:solidFill>
                <a:latin typeface="Impact" charset="0"/>
                <a:ea typeface="宋体" charset="-122"/>
                <a:sym typeface="+mn-ea"/>
              </a:rPr>
              <a:t>灾后重建</a:t>
            </a:r>
          </a:p>
          <a:p>
            <a:pPr lvl="0" algn="ctr">
              <a:lnSpc>
                <a:spcPct val="120000"/>
              </a:lnSpc>
            </a:pPr>
            <a:r>
              <a:rPr lang="zh-CN" altLang="en-US" sz="2000" b="1" dirty="0">
                <a:solidFill>
                  <a:schemeClr val="accent5">
                    <a:lumMod val="75000"/>
                  </a:schemeClr>
                </a:solidFill>
                <a:latin typeface="Impact" charset="0"/>
                <a:ea typeface="宋体" charset="-122"/>
                <a:cs typeface="Arial" charset="0"/>
                <a:sym typeface="+mn-ea"/>
              </a:rPr>
              <a:t>↓</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心理扶助</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设施重建</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恢复教学</a:t>
            </a:r>
          </a:p>
          <a:p>
            <a:pPr lvl="0" algn="ctr">
              <a:lnSpc>
                <a:spcPct val="120000"/>
              </a:lnSpc>
            </a:pPr>
            <a:r>
              <a:rPr lang="zh-CN" altLang="en-US" sz="2000" b="1" dirty="0">
                <a:solidFill>
                  <a:schemeClr val="accent5">
                    <a:lumMod val="75000"/>
                  </a:schemeClr>
                </a:solidFill>
                <a:latin typeface="幼圆" pitchFamily="49" charset="-122"/>
                <a:ea typeface="幼圆" pitchFamily="49" charset="-122"/>
                <a:sym typeface="+mn-ea"/>
              </a:rPr>
              <a:t>影响消除</a:t>
            </a:r>
          </a:p>
          <a:p>
            <a:pPr lvl="0" algn="ctr">
              <a:lnSpc>
                <a:spcPct val="120000"/>
              </a:lnSpc>
            </a:pPr>
            <a:r>
              <a:rPr lang="zh-CN" altLang="en-US" sz="2000" b="1" kern="0" dirty="0">
                <a:solidFill>
                  <a:schemeClr val="accent5">
                    <a:lumMod val="75000"/>
                  </a:schemeClr>
                </a:solidFill>
                <a:cs typeface="Arial" charset="0"/>
                <a:sym typeface="Arial" pitchFamily="34" charset="0"/>
              </a:rPr>
              <a:t>↓</a:t>
            </a:r>
          </a:p>
          <a:p>
            <a:pPr lvl="0" algn="ctr">
              <a:lnSpc>
                <a:spcPct val="120000"/>
              </a:lnSpc>
            </a:pPr>
            <a:r>
              <a:rPr lang="zh-CN" altLang="en-US" sz="2000" b="1" kern="0" dirty="0">
                <a:solidFill>
                  <a:srgbClr val="FF0000"/>
                </a:solidFill>
                <a:sym typeface="Arial" pitchFamily="34" charset="0"/>
              </a:rPr>
              <a:t>再构生成</a:t>
            </a:r>
          </a:p>
        </p:txBody>
      </p:sp>
      <p:sp>
        <p:nvSpPr>
          <p:cNvPr id="7" name="矩形 6"/>
          <p:cNvSpPr/>
          <p:nvPr>
            <p:custDataLst>
              <p:tags r:id="rId7"/>
            </p:custDataLst>
          </p:nvPr>
        </p:nvSpPr>
        <p:spPr>
          <a:xfrm>
            <a:off x="681990" y="633730"/>
            <a:ext cx="4966335" cy="542290"/>
          </a:xfrm>
          <a:prstGeom prst="rect">
            <a:avLst/>
          </a:prstGeom>
        </p:spPr>
        <p:txBody>
          <a:bodyPr wrap="square">
            <a:normAutofit/>
          </a:bodyPr>
          <a:lstStyle/>
          <a:p>
            <a:pPr algn="ctr"/>
            <a:r>
              <a:rPr lang="zh-CN" altLang="en-US" sz="2400" dirty="0">
                <a:solidFill>
                  <a:srgbClr val="D02942"/>
                </a:solidFill>
                <a:latin typeface="华文细黑" pitchFamily="2" charset="-122"/>
                <a:ea typeface="华文细黑" pitchFamily="2" charset="-122"/>
                <a:sym typeface="+mn-ea"/>
              </a:rPr>
              <a:t>意外伤害的处置程序</a:t>
            </a:r>
            <a:endParaRPr lang="zh-CN" altLang="en-US" sz="2400" dirty="0">
              <a:solidFill>
                <a:schemeClr val="accent1"/>
              </a:solidFill>
              <a:latin typeface="+mj-lt"/>
              <a:ea typeface="+mj-ea"/>
              <a:cs typeface="+mj-cs"/>
              <a:sym typeface="Arial" pitchFamily="34" charset="0"/>
            </a:endParaRP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79</a:t>
            </a:fld>
            <a:endParaRPr lang="en-US" altLang="x-none" sz="1200" dirty="0">
              <a:solidFill>
                <a:srgbClr val="0C61AE"/>
              </a:solidFill>
              <a:latin typeface="Arial" charset="0"/>
              <a:ea typeface="宋体"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3880" y="262890"/>
            <a:ext cx="5872480" cy="518160"/>
          </a:xfrm>
          <a:prstGeom prst="rect">
            <a:avLst/>
          </a:prstGeom>
          <a:noFill/>
        </p:spPr>
        <p:txBody>
          <a:bodyPr wrap="none" rtlCol="0" anchor="t">
            <a:spAutoFit/>
          </a:bodyPr>
          <a:lstStyle/>
          <a:p>
            <a:r>
              <a:rPr lang="zh-CN" altLang="en-US" sz="2800" b="1" dirty="0">
                <a:solidFill>
                  <a:schemeClr val="accent3">
                    <a:lumMod val="75000"/>
                  </a:schemeClr>
                </a:solidFill>
                <a:latin typeface="仿宋" charset="0"/>
                <a:ea typeface="仿宋" charset="0"/>
                <a:sym typeface="+mn-ea"/>
              </a:rPr>
              <a:t>五）、</a:t>
            </a:r>
            <a:r>
              <a:rPr lang="en-US" altLang="zh-CN" sz="2800" b="1" dirty="0">
                <a:solidFill>
                  <a:schemeClr val="accent3">
                    <a:lumMod val="75000"/>
                  </a:schemeClr>
                </a:solidFill>
                <a:latin typeface="仿宋" charset="0"/>
                <a:ea typeface="仿宋" charset="0"/>
                <a:sym typeface="+mn-ea"/>
              </a:rPr>
              <a:t>中小学教师职业道德规范2008</a:t>
            </a:r>
            <a:endParaRPr lang="zh-CN" altLang="en-US" sz="2800"/>
          </a:p>
        </p:txBody>
      </p:sp>
      <p:pic>
        <p:nvPicPr>
          <p:cNvPr id="33793" name="Rectangle 2"/>
          <p:cNvPicPr>
            <a:picLocks noGrp="1" noRot="1"/>
          </p:cNvPicPr>
          <p:nvPr>
            <p:ph type="title" idx="4294967295"/>
          </p:nvPr>
        </p:nvPicPr>
        <p:blipFill>
          <a:blip r:embed="rId2"/>
          <a:srcRect/>
          <a:stretch>
            <a:fillRect/>
          </a:stretch>
        </p:blipFill>
        <p:spPr>
          <a:xfrm>
            <a:off x="132715" y="922020"/>
            <a:ext cx="8924925" cy="863600"/>
          </a:xfrm>
          <a:blipFill>
            <a:blip r:embed="rId3"/>
            <a:srcRect/>
          </a:blipFill>
          <a:ln w="9525">
            <a:noFill/>
            <a:miter/>
          </a:ln>
        </p:spPr>
      </p:pic>
      <p:pic>
        <p:nvPicPr>
          <p:cNvPr id="3" name="图片 2"/>
          <p:cNvPicPr>
            <a:picLocks noChangeAspect="1"/>
          </p:cNvPicPr>
          <p:nvPr/>
        </p:nvPicPr>
        <p:blipFill>
          <a:blip r:embed="rId4"/>
          <a:srcRect/>
          <a:stretch>
            <a:fillRect/>
          </a:stretch>
        </p:blipFill>
        <p:spPr>
          <a:xfrm>
            <a:off x="8866505" y="267970"/>
            <a:ext cx="3183890" cy="2113280"/>
          </a:xfrm>
          <a:prstGeom prst="rect">
            <a:avLst/>
          </a:prstGeom>
        </p:spPr>
      </p:pic>
      <p:sp>
        <p:nvSpPr>
          <p:cNvPr id="33795" name="内容占位符 4"/>
          <p:cNvSpPr>
            <a:spLocks noGrp="1"/>
          </p:cNvSpPr>
          <p:nvPr/>
        </p:nvSpPr>
        <p:spPr>
          <a:xfrm>
            <a:off x="400685" y="2277745"/>
            <a:ext cx="4191000" cy="4379913"/>
          </a:xfrm>
          <a:prstGeom prst="rect">
            <a:avLst/>
          </a:prstGeom>
          <a:noFill/>
          <a:ln w="9525">
            <a:noFill/>
            <a:miter/>
          </a:ln>
        </p:spPr>
        <p:txBody>
          <a:bodyPr wrap="square" anchor="t"/>
          <a:lstStyle>
            <a:lvl1pPr lvl="0">
              <a:defRPr sz="2800" kern="1200"/>
            </a:lvl1pPr>
            <a:lvl2pPr lvl="1">
              <a:defRPr sz="2400" kern="1200"/>
            </a:lvl2pPr>
            <a:lvl3pPr lvl="2">
              <a:defRPr sz="2000" kern="1200"/>
            </a:lvl3pPr>
            <a:lvl4pPr lvl="3">
              <a:defRPr sz="1800" kern="1200"/>
            </a:lvl4pPr>
            <a:lvl5pPr lvl="4">
              <a:defRPr sz="1800" kern="1200"/>
            </a:lvl5pPr>
          </a:lstStyle>
          <a:p>
            <a:pPr marL="365125" lvl="0" indent="-255270" eaLnBrk="1" hangingPunct="1">
              <a:lnSpc>
                <a:spcPct val="90000"/>
              </a:lnSpc>
            </a:pPr>
            <a:r>
              <a:rPr lang="zh-CN" altLang="en-US" sz="2400">
                <a:solidFill>
                  <a:schemeClr val="accent3">
                    <a:lumMod val="50000"/>
                  </a:schemeClr>
                </a:solidFill>
                <a:ea typeface="方正姚体"/>
              </a:rPr>
              <a:t>三、热爱学生</a:t>
            </a:r>
          </a:p>
          <a:p>
            <a:pPr marL="365125" lvl="0" indent="-255270" eaLnBrk="1" hangingPunct="1">
              <a:lnSpc>
                <a:spcPct val="90000"/>
              </a:lnSpc>
            </a:pPr>
            <a:r>
              <a:rPr lang="zh-CN" altLang="en-US" sz="2400">
                <a:solidFill>
                  <a:schemeClr val="accent3">
                    <a:lumMod val="50000"/>
                  </a:schemeClr>
                </a:solidFill>
                <a:ea typeface="方正姚体"/>
              </a:rPr>
              <a:t>关心爱护全体学生，尊重学生人格，平等公正对待学生。对学生严格要求，耐心教导。不讽刺、挖苦、歧视学生，不体罚或变相体罚学生。保护学生合法权益，促进学生全面、主动、健康发展。</a:t>
            </a:r>
          </a:p>
        </p:txBody>
      </p:sp>
      <p:sp>
        <p:nvSpPr>
          <p:cNvPr id="33794" name="Rectangle 3"/>
          <p:cNvSpPr>
            <a:spLocks noGrp="1"/>
          </p:cNvSpPr>
          <p:nvPr/>
        </p:nvSpPr>
        <p:spPr>
          <a:xfrm>
            <a:off x="4628515" y="2193925"/>
            <a:ext cx="4267200" cy="4379913"/>
          </a:xfrm>
          <a:prstGeom prst="rect">
            <a:avLst/>
          </a:prstGeom>
          <a:noFill/>
          <a:ln w="9525">
            <a:noFill/>
            <a:miter/>
          </a:ln>
        </p:spPr>
        <p:txBody>
          <a:bodyPr wrap="square" anchor="t"/>
          <a:lstStyle>
            <a:lvl1pPr lvl="0">
              <a:defRPr sz="2800" kern="1200"/>
            </a:lvl1pPr>
            <a:lvl2pPr lvl="1">
              <a:defRPr sz="2400" kern="1200"/>
            </a:lvl2pPr>
            <a:lvl3pPr lvl="2">
              <a:defRPr sz="2000" kern="1200"/>
            </a:lvl3pPr>
            <a:lvl4pPr lvl="3">
              <a:defRPr sz="1800" kern="1200"/>
            </a:lvl4pPr>
            <a:lvl5pPr lvl="4">
              <a:defRPr sz="1800" kern="1200"/>
            </a:lvl5pPr>
          </a:lstStyle>
          <a:p>
            <a:pPr marL="365125" lvl="0" indent="-255270" eaLnBrk="1" hangingPunct="1">
              <a:lnSpc>
                <a:spcPct val="90000"/>
              </a:lnSpc>
            </a:pPr>
            <a:r>
              <a:rPr lang="zh-CN" altLang="en-US" sz="2400" b="1">
                <a:solidFill>
                  <a:schemeClr val="accent3">
                    <a:lumMod val="50000"/>
                  </a:schemeClr>
                </a:solidFill>
                <a:ea typeface="方正姚体"/>
              </a:rPr>
              <a:t>三、热爱学生。</a:t>
            </a:r>
          </a:p>
          <a:p>
            <a:pPr marL="365125" lvl="0" indent="-255270" eaLnBrk="1" hangingPunct="1">
              <a:lnSpc>
                <a:spcPct val="90000"/>
              </a:lnSpc>
            </a:pPr>
            <a:r>
              <a:rPr lang="zh-CN" altLang="en-US" sz="2400">
                <a:solidFill>
                  <a:schemeClr val="accent3">
                    <a:lumMod val="50000"/>
                  </a:schemeClr>
                </a:solidFill>
                <a:ea typeface="方正姚体"/>
              </a:rPr>
              <a:t>关心爱护全体学生，尊重学生人格，平等、公正对待学生。对学生严慈相济，做学生的良师益友。</a:t>
            </a:r>
            <a:r>
              <a:rPr lang="zh-CN" altLang="en-US" sz="2400" b="1">
                <a:solidFill>
                  <a:srgbClr val="FF0000"/>
                </a:solidFill>
                <a:ea typeface="方正姚体"/>
              </a:rPr>
              <a:t>保护学生安全，</a:t>
            </a:r>
            <a:r>
              <a:rPr lang="zh-CN" altLang="en-US" sz="2400">
                <a:solidFill>
                  <a:schemeClr val="accent3">
                    <a:lumMod val="50000"/>
                  </a:schemeClr>
                </a:solidFill>
                <a:ea typeface="方正姚体"/>
              </a:rPr>
              <a:t>不讽刺、挖苦、歧视学生，不体罚或变相体罚学生。维护学生合法权益，促进学生全面、主动、健康发展。</a:t>
            </a:r>
          </a:p>
        </p:txBody>
      </p:sp>
      <p:sp>
        <p:nvSpPr>
          <p:cNvPr id="67588" name="灯片编号占位符 3"/>
          <p:cNvSpPr txBox="1">
            <a:spLocks noGrp="1"/>
          </p:cNvSpPr>
          <p:nvPr/>
        </p:nvSpPr>
        <p:spPr>
          <a:xfrm>
            <a:off x="9753600" y="6473825"/>
            <a:ext cx="758825" cy="249238"/>
          </a:xfrm>
          <a:prstGeom prst="rect">
            <a:avLst/>
          </a:prstGeom>
          <a:noFill/>
          <a:ln w="9525">
            <a:noFill/>
            <a:miter/>
          </a:ln>
        </p:spPr>
        <p:txBody>
          <a:bodyPr/>
          <a:lstStyle/>
          <a:p>
            <a:pPr lvl="0" algn="r" eaLnBrk="1" hangingPunct="1"/>
            <a:fld id="{9A0DB2DC-4C9A-4742-B13C-FB6460FD3503}" type="slidenum">
              <a:rPr lang="en-US" altLang="x-none" sz="1200" dirty="0">
                <a:solidFill>
                  <a:srgbClr val="0C61AE"/>
                </a:solidFill>
                <a:latin typeface="Arial" charset="0"/>
                <a:ea typeface="宋体" charset="-122"/>
              </a:rPr>
              <a:pPr lvl="0" algn="r" eaLnBrk="1" hangingPunct="1"/>
              <a:t>8</a:t>
            </a:fld>
            <a:endParaRPr lang="en-US" altLang="x-none" sz="1200" dirty="0">
              <a:solidFill>
                <a:srgbClr val="0C61AE"/>
              </a:solidFill>
              <a:latin typeface="Arial" charset="0"/>
              <a:ea typeface="宋体" charset="-122"/>
            </a:endParaRPr>
          </a:p>
        </p:txBody>
      </p:sp>
      <p:sp>
        <p:nvSpPr>
          <p:cNvPr id="4" name="文本框 3"/>
          <p:cNvSpPr txBox="1"/>
          <p:nvPr/>
        </p:nvSpPr>
        <p:spPr>
          <a:xfrm>
            <a:off x="650240" y="5597525"/>
            <a:ext cx="7527925" cy="518160"/>
          </a:xfrm>
          <a:prstGeom prst="rect">
            <a:avLst/>
          </a:prstGeom>
          <a:noFill/>
        </p:spPr>
        <p:txBody>
          <a:bodyPr wrap="none" rtlCol="0" anchor="t">
            <a:spAutoFit/>
          </a:bodyPr>
          <a:lstStyle/>
          <a:p>
            <a:r>
              <a:rPr lang="en-US" sz="2800" b="1" dirty="0">
                <a:solidFill>
                  <a:srgbClr val="FF0000"/>
                </a:solidFill>
                <a:latin typeface="仿宋" charset="0"/>
                <a:ea typeface="仿宋" charset="0"/>
                <a:sym typeface="+mn-ea"/>
              </a:rPr>
              <a:t>2015</a:t>
            </a:r>
            <a:r>
              <a:rPr lang="zh-CN" altLang="en-US" sz="2800" b="1" dirty="0">
                <a:solidFill>
                  <a:srgbClr val="FF0000"/>
                </a:solidFill>
                <a:latin typeface="仿宋" charset="0"/>
                <a:ea typeface="仿宋" charset="0"/>
                <a:sym typeface="+mn-ea"/>
              </a:rPr>
              <a:t>年      </a:t>
            </a:r>
            <a:r>
              <a:rPr lang="en-US" sz="2800" b="1" dirty="0">
                <a:solidFill>
                  <a:srgbClr val="FF0000"/>
                </a:solidFill>
                <a:latin typeface="仿宋" charset="0"/>
                <a:ea typeface="仿宋" charset="0"/>
                <a:sym typeface="+mn-ea"/>
              </a:rPr>
              <a:t>2016</a:t>
            </a:r>
            <a:r>
              <a:rPr lang="zh-CN" altLang="en-US" sz="2800" b="1" dirty="0">
                <a:solidFill>
                  <a:srgbClr val="FF0000"/>
                </a:solidFill>
                <a:latin typeface="仿宋" charset="0"/>
                <a:ea typeface="仿宋" charset="0"/>
                <a:sym typeface="+mn-ea"/>
              </a:rPr>
              <a:t>年</a:t>
            </a:r>
            <a:r>
              <a:rPr lang="en-US" altLang="zh-CN" sz="2800" b="1" dirty="0">
                <a:solidFill>
                  <a:srgbClr val="FF0000"/>
                </a:solidFill>
                <a:latin typeface="仿宋" charset="0"/>
                <a:ea typeface="仿宋" charset="0"/>
                <a:sym typeface="+mn-ea"/>
              </a:rPr>
              <a:t>4</a:t>
            </a:r>
            <a:r>
              <a:rPr lang="zh-CN" altLang="en-US" sz="2800" b="1" dirty="0">
                <a:solidFill>
                  <a:srgbClr val="FF0000"/>
                </a:solidFill>
                <a:latin typeface="仿宋" charset="0"/>
                <a:ea typeface="仿宋" charset="0"/>
                <a:sym typeface="+mn-ea"/>
              </a:rPr>
              <a:t>月</a:t>
            </a:r>
            <a:r>
              <a:rPr lang="en-US" altLang="zh-CN" sz="2800" b="1" dirty="0">
                <a:solidFill>
                  <a:srgbClr val="FF0000"/>
                </a:solidFill>
                <a:latin typeface="仿宋" charset="0"/>
                <a:ea typeface="仿宋" charset="0"/>
                <a:sym typeface="+mn-ea"/>
              </a:rPr>
              <a:t>15</a:t>
            </a:r>
            <a:r>
              <a:rPr lang="zh-CN" altLang="en-US" sz="2800" b="1" dirty="0">
                <a:solidFill>
                  <a:srgbClr val="FF0000"/>
                </a:solidFill>
                <a:latin typeface="仿宋" charset="0"/>
                <a:ea typeface="仿宋" charset="0"/>
                <a:sym typeface="+mn-ea"/>
              </a:rPr>
              <a:t>日，国家安全教育日</a:t>
            </a: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8</a:t>
            </a:fld>
            <a:endParaRPr lang="en-US" altLang="x-none" sz="1200" dirty="0">
              <a:solidFill>
                <a:srgbClr val="0C61AE"/>
              </a:solidFill>
              <a:latin typeface="Arial" charset="0"/>
              <a:ea typeface="宋体" charset="-122"/>
            </a:endParaRPr>
          </a:p>
        </p:txBody>
      </p:sp>
    </p:spTree>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4846955" y="820420"/>
            <a:ext cx="6489700" cy="868680"/>
          </a:xfrm>
          <a:prstGeom prst="rect">
            <a:avLst/>
          </a:prstGeom>
          <a:noFill/>
        </p:spPr>
        <p:txBody>
          <a:bodyPr anchor="ctr"/>
          <a:lstStyle/>
          <a:p>
            <a:pPr lvl="0" eaLnBrk="1" hangingPunct="1">
              <a:lnSpc>
                <a:spcPct val="90000"/>
              </a:lnSpc>
            </a:pPr>
            <a:r>
              <a:rPr lang="zh-CN" altLang="en-US" sz="4000" dirty="0">
                <a:solidFill>
                  <a:srgbClr val="D02942"/>
                </a:solidFill>
                <a:latin typeface="华文细黑" pitchFamily="2" charset="-122"/>
                <a:ea typeface="华文细黑" pitchFamily="2" charset="-122"/>
              </a:rPr>
              <a:t>安全技能不重要</a:t>
            </a:r>
            <a:r>
              <a:rPr lang="en-US" altLang="zh-CN" sz="4000" dirty="0">
                <a:solidFill>
                  <a:srgbClr val="D02942"/>
                </a:solidFill>
                <a:latin typeface="华文细黑" pitchFamily="2" charset="-122"/>
                <a:ea typeface="华文细黑" pitchFamily="2" charset="-122"/>
              </a:rPr>
              <a:t>!</a:t>
            </a:r>
          </a:p>
        </p:txBody>
      </p:sp>
      <p:sp>
        <p:nvSpPr>
          <p:cNvPr id="3080" name="文本框 47"/>
          <p:cNvSpPr txBox="1"/>
          <p:nvPr/>
        </p:nvSpPr>
        <p:spPr>
          <a:xfrm>
            <a:off x="3119120" y="1750695"/>
            <a:ext cx="631825" cy="2012950"/>
          </a:xfrm>
          <a:prstGeom prst="rect">
            <a:avLst/>
          </a:prstGeom>
          <a:noFill/>
          <a:ln w="9525">
            <a:noFill/>
            <a:miter/>
          </a:ln>
        </p:spPr>
        <p:txBody>
          <a:bodyPr anchor="ctr"/>
          <a:lstStyle/>
          <a:p>
            <a:pPr lvl="0" eaLnBrk="1" hangingPunct="1"/>
            <a:r>
              <a:rPr lang="zh-CN" altLang="en-US" sz="3200" dirty="0">
                <a:latin typeface="华文新魏" pitchFamily="2" charset="-122"/>
                <a:ea typeface="华文新魏" pitchFamily="2" charset="-122"/>
              </a:rPr>
              <a:t>结束语</a:t>
            </a: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80</a:t>
            </a:fld>
            <a:endParaRPr lang="en-US" altLang="x-none" sz="1200" dirty="0">
              <a:solidFill>
                <a:srgbClr val="0C61AE"/>
              </a:solidFill>
              <a:latin typeface="Arial" charset="0"/>
              <a:ea typeface="宋体" charset="-122"/>
            </a:endParaRPr>
          </a:p>
        </p:txBody>
      </p:sp>
      <p:sp>
        <p:nvSpPr>
          <p:cNvPr id="2" name="KSO_GT1"/>
          <p:cNvSpPr/>
          <p:nvPr/>
        </p:nvSpPr>
        <p:spPr bwMode="ltGray">
          <a:xfrm>
            <a:off x="3077845" y="1105535"/>
            <a:ext cx="697865" cy="697230"/>
          </a:xfrm>
          <a:custGeom>
            <a:avLst/>
            <a:gdLst>
              <a:gd name="T0" fmla="*/ 264 w 742"/>
              <a:gd name="T1" fmla="*/ 20 h 718"/>
              <a:gd name="T2" fmla="*/ 286 w 742"/>
              <a:gd name="T3" fmla="*/ 52 h 718"/>
              <a:gd name="T4" fmla="*/ 242 w 742"/>
              <a:gd name="T5" fmla="*/ 68 h 718"/>
              <a:gd name="T6" fmla="*/ 202 w 742"/>
              <a:gd name="T7" fmla="*/ 72 h 718"/>
              <a:gd name="T8" fmla="*/ 194 w 742"/>
              <a:gd name="T9" fmla="*/ 102 h 718"/>
              <a:gd name="T10" fmla="*/ 140 w 742"/>
              <a:gd name="T11" fmla="*/ 114 h 718"/>
              <a:gd name="T12" fmla="*/ 116 w 742"/>
              <a:gd name="T13" fmla="*/ 136 h 718"/>
              <a:gd name="T14" fmla="*/ 84 w 742"/>
              <a:gd name="T15" fmla="*/ 164 h 718"/>
              <a:gd name="T16" fmla="*/ 76 w 742"/>
              <a:gd name="T17" fmla="*/ 182 h 718"/>
              <a:gd name="T18" fmla="*/ 60 w 742"/>
              <a:gd name="T19" fmla="*/ 224 h 718"/>
              <a:gd name="T20" fmla="*/ 42 w 742"/>
              <a:gd name="T21" fmla="*/ 272 h 718"/>
              <a:gd name="T22" fmla="*/ 24 w 742"/>
              <a:gd name="T23" fmla="*/ 296 h 718"/>
              <a:gd name="T24" fmla="*/ 12 w 742"/>
              <a:gd name="T25" fmla="*/ 330 h 718"/>
              <a:gd name="T26" fmla="*/ 16 w 742"/>
              <a:gd name="T27" fmla="*/ 352 h 718"/>
              <a:gd name="T28" fmla="*/ 6 w 742"/>
              <a:gd name="T29" fmla="*/ 396 h 718"/>
              <a:gd name="T30" fmla="*/ 30 w 742"/>
              <a:gd name="T31" fmla="*/ 420 h 718"/>
              <a:gd name="T32" fmla="*/ 22 w 742"/>
              <a:gd name="T33" fmla="*/ 448 h 718"/>
              <a:gd name="T34" fmla="*/ 38 w 742"/>
              <a:gd name="T35" fmla="*/ 472 h 718"/>
              <a:gd name="T36" fmla="*/ 64 w 742"/>
              <a:gd name="T37" fmla="*/ 500 h 718"/>
              <a:gd name="T38" fmla="*/ 76 w 742"/>
              <a:gd name="T39" fmla="*/ 546 h 718"/>
              <a:gd name="T40" fmla="*/ 126 w 742"/>
              <a:gd name="T41" fmla="*/ 572 h 718"/>
              <a:gd name="T42" fmla="*/ 130 w 742"/>
              <a:gd name="T43" fmla="*/ 602 h 718"/>
              <a:gd name="T44" fmla="*/ 170 w 742"/>
              <a:gd name="T45" fmla="*/ 614 h 718"/>
              <a:gd name="T46" fmla="*/ 188 w 742"/>
              <a:gd name="T47" fmla="*/ 636 h 718"/>
              <a:gd name="T48" fmla="*/ 212 w 742"/>
              <a:gd name="T49" fmla="*/ 644 h 718"/>
              <a:gd name="T50" fmla="*/ 238 w 742"/>
              <a:gd name="T51" fmla="*/ 662 h 718"/>
              <a:gd name="T52" fmla="*/ 280 w 742"/>
              <a:gd name="T53" fmla="*/ 668 h 718"/>
              <a:gd name="T54" fmla="*/ 300 w 742"/>
              <a:gd name="T55" fmla="*/ 676 h 718"/>
              <a:gd name="T56" fmla="*/ 330 w 742"/>
              <a:gd name="T57" fmla="*/ 688 h 718"/>
              <a:gd name="T58" fmla="*/ 350 w 742"/>
              <a:gd name="T59" fmla="*/ 694 h 718"/>
              <a:gd name="T60" fmla="*/ 392 w 742"/>
              <a:gd name="T61" fmla="*/ 718 h 718"/>
              <a:gd name="T62" fmla="*/ 398 w 742"/>
              <a:gd name="T63" fmla="*/ 686 h 718"/>
              <a:gd name="T64" fmla="*/ 428 w 742"/>
              <a:gd name="T65" fmla="*/ 688 h 718"/>
              <a:gd name="T66" fmla="*/ 504 w 742"/>
              <a:gd name="T67" fmla="*/ 660 h 718"/>
              <a:gd name="T68" fmla="*/ 534 w 742"/>
              <a:gd name="T69" fmla="*/ 656 h 718"/>
              <a:gd name="T70" fmla="*/ 550 w 742"/>
              <a:gd name="T71" fmla="*/ 644 h 718"/>
              <a:gd name="T72" fmla="*/ 570 w 742"/>
              <a:gd name="T73" fmla="*/ 612 h 718"/>
              <a:gd name="T74" fmla="*/ 612 w 742"/>
              <a:gd name="T75" fmla="*/ 586 h 718"/>
              <a:gd name="T76" fmla="*/ 630 w 742"/>
              <a:gd name="T77" fmla="*/ 554 h 718"/>
              <a:gd name="T78" fmla="*/ 656 w 742"/>
              <a:gd name="T79" fmla="*/ 520 h 718"/>
              <a:gd name="T80" fmla="*/ 682 w 742"/>
              <a:gd name="T81" fmla="*/ 492 h 718"/>
              <a:gd name="T82" fmla="*/ 692 w 742"/>
              <a:gd name="T83" fmla="*/ 466 h 718"/>
              <a:gd name="T84" fmla="*/ 696 w 742"/>
              <a:gd name="T85" fmla="*/ 410 h 718"/>
              <a:gd name="T86" fmla="*/ 734 w 742"/>
              <a:gd name="T87" fmla="*/ 352 h 718"/>
              <a:gd name="T88" fmla="*/ 718 w 742"/>
              <a:gd name="T89" fmla="*/ 316 h 718"/>
              <a:gd name="T90" fmla="*/ 710 w 742"/>
              <a:gd name="T91" fmla="*/ 292 h 718"/>
              <a:gd name="T92" fmla="*/ 698 w 742"/>
              <a:gd name="T93" fmla="*/ 258 h 718"/>
              <a:gd name="T94" fmla="*/ 678 w 742"/>
              <a:gd name="T95" fmla="*/ 212 h 718"/>
              <a:gd name="T96" fmla="*/ 654 w 742"/>
              <a:gd name="T97" fmla="*/ 182 h 718"/>
              <a:gd name="T98" fmla="*/ 632 w 742"/>
              <a:gd name="T99" fmla="*/ 154 h 718"/>
              <a:gd name="T100" fmla="*/ 612 w 742"/>
              <a:gd name="T101" fmla="*/ 104 h 718"/>
              <a:gd name="T102" fmla="*/ 592 w 742"/>
              <a:gd name="T103" fmla="*/ 108 h 718"/>
              <a:gd name="T104" fmla="*/ 548 w 742"/>
              <a:gd name="T105" fmla="*/ 100 h 718"/>
              <a:gd name="T106" fmla="*/ 508 w 742"/>
              <a:gd name="T107" fmla="*/ 22 h 718"/>
              <a:gd name="T108" fmla="*/ 456 w 742"/>
              <a:gd name="T109" fmla="*/ 48 h 718"/>
              <a:gd name="T110" fmla="*/ 430 w 742"/>
              <a:gd name="T111" fmla="*/ 46 h 718"/>
              <a:gd name="T112" fmla="*/ 370 w 742"/>
              <a:gd name="T113" fmla="*/ 10 h 718"/>
              <a:gd name="T114" fmla="*/ 348 w 742"/>
              <a:gd name="T115" fmla="*/ 10 h 718"/>
              <a:gd name="T116" fmla="*/ 326 w 742"/>
              <a:gd name="T117" fmla="*/ 28 h 718"/>
              <a:gd name="T118" fmla="*/ 294 w 742"/>
              <a:gd name="T119" fmla="*/ 42 h 718"/>
              <a:gd name="T120" fmla="*/ 256 w 742"/>
              <a:gd name="T121" fmla="*/ 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solidFill>
            <a:srgbClr val="C1000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anchor="ctr"/>
          <a:lstStyle/>
          <a:p>
            <a:pPr lvl="0" algn="ctr" eaLnBrk="1" hangingPunct="1">
              <a:lnSpc>
                <a:spcPct val="120000"/>
              </a:lnSpc>
            </a:pPr>
            <a:r>
              <a:rPr lang="zh-CN" altLang="en-US" sz="3600" dirty="0">
                <a:solidFill>
                  <a:srgbClr val="FFFFFF"/>
                </a:solidFill>
                <a:latin typeface="华文新魏" pitchFamily="2" charset="-122"/>
                <a:ea typeface="华文新魏" pitchFamily="2" charset="-122"/>
              </a:rPr>
              <a:t>肆</a:t>
            </a:r>
          </a:p>
        </p:txBody>
      </p:sp>
      <p:sp>
        <p:nvSpPr>
          <p:cNvPr id="3" name="内容占位符 2"/>
          <p:cNvSpPr>
            <a:spLocks noGrp="1"/>
          </p:cNvSpPr>
          <p:nvPr/>
        </p:nvSpPr>
        <p:spPr>
          <a:xfrm>
            <a:off x="4718050" y="2512695"/>
            <a:ext cx="5544185" cy="3354070"/>
          </a:xfrm>
          <a:prstGeom prst="rect">
            <a:avLst/>
          </a:prstGeom>
          <a:noFill/>
          <a:ln w="9525">
            <a:noFill/>
            <a:miter/>
          </a:ln>
        </p:spPr>
        <p:txBody>
          <a:bodyPr/>
          <a:lstStyle>
            <a:lvl1pPr marL="357505" indent="-356870" algn="l" defTabSz="914400" rtl="0" eaLnBrk="1" latinLnBrk="0" hangingPunct="1">
              <a:lnSpc>
                <a:spcPct val="90000"/>
              </a:lnSpc>
              <a:spcBef>
                <a:spcPts val="1800"/>
              </a:spcBef>
              <a:buClr>
                <a:schemeClr val="accent2">
                  <a:lumMod val="75000"/>
                </a:schemeClr>
              </a:buClr>
              <a:buSzPct val="80000"/>
              <a:buFont typeface="Wingdings" pitchFamily="2" charset="2"/>
              <a:buChar char=""/>
              <a:defRPr sz="2000" kern="1200">
                <a:solidFill>
                  <a:schemeClr val="accent2">
                    <a:lumMod val="75000"/>
                  </a:schemeClr>
                </a:solidFill>
                <a:latin typeface="+mn-lt"/>
                <a:ea typeface="+mn-ea"/>
                <a:cs typeface="+mn-cs"/>
              </a:defRPr>
            </a:lvl1pPr>
            <a:lvl2pPr marL="357505" indent="-356870" algn="l" defTabSz="914400" rtl="0" eaLnBrk="1" latinLnBrk="0" hangingPunct="1">
              <a:lnSpc>
                <a:spcPct val="130000"/>
              </a:lnSpc>
              <a:spcBef>
                <a:spcPts val="0"/>
              </a:spcBef>
              <a:buFont typeface="Calibri" pitchFamily="34" charset="0"/>
              <a:buChar char=" "/>
              <a:defRPr sz="1600" kern="1200">
                <a:solidFill>
                  <a:schemeClr val="bg1">
                    <a:lumMod val="50000"/>
                  </a:schemeClr>
                </a:solidFill>
                <a:latin typeface="+mn-lt"/>
                <a:ea typeface="+mn-ea"/>
                <a:cs typeface="+mn-cs"/>
              </a:defRPr>
            </a:lvl2pPr>
            <a:lvl3pPr marL="1143000" indent="-227965" algn="l" defTabSz="914400" rtl="0" eaLnBrk="1" latinLnBrk="0" hangingPunct="1">
              <a:lnSpc>
                <a:spcPct val="90000"/>
              </a:lnSpc>
              <a:spcBef>
                <a:spcPts val="500"/>
              </a:spcBef>
              <a:buFont typeface="Arial" pitchFamily="34" charset="0"/>
              <a:buChar char="•"/>
              <a:defRPr sz="2000" kern="1200">
                <a:solidFill>
                  <a:schemeClr val="bg1">
                    <a:lumMod val="50000"/>
                  </a:schemeClr>
                </a:solidFill>
                <a:latin typeface="+mn-lt"/>
                <a:ea typeface="+mn-ea"/>
                <a:cs typeface="+mn-cs"/>
              </a:defRPr>
            </a:lvl3pPr>
            <a:lvl4pPr marL="1599565" indent="-227965" algn="l" defTabSz="914400" rtl="0" eaLnBrk="1" latinLnBrk="0" hangingPunct="1">
              <a:lnSpc>
                <a:spcPct val="90000"/>
              </a:lnSpc>
              <a:spcBef>
                <a:spcPts val="500"/>
              </a:spcBef>
              <a:buFont typeface="Arial" pitchFamily="34" charset="0"/>
              <a:buChar char="•"/>
              <a:defRPr sz="1800" kern="1200">
                <a:solidFill>
                  <a:schemeClr val="bg1">
                    <a:lumMod val="50000"/>
                  </a:schemeClr>
                </a:solidFill>
                <a:latin typeface="+mn-lt"/>
                <a:ea typeface="+mn-ea"/>
                <a:cs typeface="+mn-cs"/>
              </a:defRPr>
            </a:lvl4pPr>
            <a:lvl5pPr marL="2056765" indent="-227965" algn="l" defTabSz="914400" rtl="0" eaLnBrk="1" latinLnBrk="0" hangingPunct="1">
              <a:lnSpc>
                <a:spcPct val="90000"/>
              </a:lnSpc>
              <a:spcBef>
                <a:spcPts val="500"/>
              </a:spcBef>
              <a:buFont typeface="Arial" pitchFamily="34" charset="0"/>
              <a:buChar char="•"/>
              <a:defRPr sz="1800" kern="1200">
                <a:solidFill>
                  <a:schemeClr val="bg1">
                    <a:lumMod val="50000"/>
                  </a:schemeClr>
                </a:solidFill>
                <a:latin typeface="+mn-lt"/>
                <a:ea typeface="+mn-ea"/>
                <a:cs typeface="+mn-cs"/>
              </a:defRPr>
            </a:lvl5pPr>
            <a:lvl6pPr marL="251396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16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836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4930"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635" indent="0">
              <a:buNone/>
            </a:pPr>
            <a:r>
              <a:rPr lang="zh-CN" altLang="en-US" b="1">
                <a:solidFill>
                  <a:schemeClr val="tx1"/>
                </a:solidFill>
                <a:latin typeface="宋体" charset="0"/>
                <a:ea typeface="宋体" charset="0"/>
                <a:sym typeface="+mn-ea"/>
              </a:rPr>
              <a:t>对于安全技能的学习：使用概率非常低，低到一生都可能派不上用场，但只要用上一次，就能救自己或救别人一生。</a:t>
            </a:r>
          </a:p>
          <a:p>
            <a:pPr marL="635" indent="0">
              <a:buNone/>
            </a:pPr>
            <a:r>
              <a:rPr lang="zh-CN" altLang="en-US" b="1">
                <a:solidFill>
                  <a:srgbClr val="00B050"/>
                </a:solidFill>
                <a:latin typeface="宋体" charset="0"/>
                <a:ea typeface="宋体" charset="0"/>
                <a:sym typeface="+mn-ea"/>
              </a:rPr>
              <a:t>    </a:t>
            </a:r>
            <a:r>
              <a:rPr lang="zh-CN" altLang="en-US" b="1" dirty="0">
                <a:solidFill>
                  <a:srgbClr val="00B050"/>
                </a:solidFill>
                <a:sym typeface="+mn-ea"/>
              </a:rPr>
              <a:t>不怕没得学</a:t>
            </a:r>
            <a:endParaRPr lang="zh-CN" altLang="en-US" b="1" strike="noStrike" noProof="1">
              <a:solidFill>
                <a:srgbClr val="00B050"/>
              </a:solidFill>
              <a:sym typeface="+mn-ea"/>
            </a:endParaRPr>
          </a:p>
          <a:p>
            <a:pPr marL="635" indent="0">
              <a:buNone/>
            </a:pPr>
            <a:r>
              <a:rPr lang="zh-CN" altLang="en-US" b="1">
                <a:solidFill>
                  <a:srgbClr val="00B050"/>
                </a:solidFill>
                <a:latin typeface="宋体" charset="0"/>
                <a:ea typeface="宋体" charset="0"/>
                <a:sym typeface="+mn-ea"/>
              </a:rPr>
              <a:t>    怕学了没得用</a:t>
            </a:r>
          </a:p>
          <a:p>
            <a:pPr marL="635" indent="0">
              <a:buNone/>
            </a:pPr>
            <a:r>
              <a:rPr lang="zh-CN" altLang="en-US" b="1">
                <a:solidFill>
                  <a:srgbClr val="00B050"/>
                </a:solidFill>
                <a:latin typeface="宋体" charset="0"/>
                <a:ea typeface="宋体" charset="0"/>
                <a:sym typeface="+mn-ea"/>
              </a:rPr>
              <a:t>    最怕的是用了没得学</a:t>
            </a:r>
          </a:p>
          <a:p>
            <a:pPr marL="635" indent="0">
              <a:buNone/>
            </a:pPr>
            <a:r>
              <a:rPr lang="zh-CN" altLang="en-US" b="1">
                <a:solidFill>
                  <a:srgbClr val="00B050"/>
                </a:solidFill>
                <a:latin typeface="宋体" charset="0"/>
                <a:ea typeface="宋体" charset="0"/>
                <a:sym typeface="+mn-ea"/>
              </a:rPr>
              <a:t>    最最怕是用了学了没学会</a:t>
            </a:r>
          </a:p>
          <a:p>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 102401"/>
          <p:cNvSpPr>
            <a:spLocks noGrp="1"/>
          </p:cNvSpPr>
          <p:nvPr>
            <p:ph type="title"/>
          </p:nvPr>
        </p:nvSpPr>
        <p:spPr/>
        <p:txBody>
          <a:bodyPr anchor="ctr"/>
          <a:lstStyle/>
          <a:p>
            <a:r>
              <a:rPr lang="zh-CN" altLang="en-US" dirty="0">
                <a:solidFill>
                  <a:srgbClr val="FF5050"/>
                </a:solidFill>
              </a:rPr>
              <a:t>关于安全意识、知识与技能培训</a:t>
            </a:r>
          </a:p>
        </p:txBody>
      </p:sp>
      <p:sp>
        <p:nvSpPr>
          <p:cNvPr id="88067" name="灯片编号占位符 4"/>
          <p:cNvSpPr txBox="1">
            <a:spLocks noGrp="1"/>
          </p:cNvSpPr>
          <p:nvPr/>
        </p:nvSpPr>
        <p:spPr>
          <a:xfrm>
            <a:off x="9753600" y="6473825"/>
            <a:ext cx="758825" cy="249238"/>
          </a:xfrm>
          <a:prstGeom prst="rect">
            <a:avLst/>
          </a:prstGeom>
          <a:noFill/>
          <a:ln w="9525">
            <a:noFill/>
            <a:miter/>
          </a:ln>
        </p:spPr>
        <p:txBody>
          <a:bodyPr wrap="square" anchor="t"/>
          <a:lstStyle/>
          <a:p>
            <a:pPr lvl="0" algn="r"/>
            <a:fld id="{9A0DB2DC-4C9A-4742-B13C-FB6460FD3503}" type="slidenum">
              <a:rPr lang="en-US" altLang="x-none" sz="1200" dirty="0">
                <a:solidFill>
                  <a:srgbClr val="0C61AE"/>
                </a:solidFill>
                <a:latin typeface="Calibri" pitchFamily="34" charset="0"/>
                <a:ea typeface="宋体" charset="-122"/>
              </a:rPr>
              <a:pPr lvl="0" algn="r"/>
              <a:t>81</a:t>
            </a:fld>
            <a:endParaRPr lang="en-US" altLang="x-none" sz="1200" dirty="0">
              <a:solidFill>
                <a:srgbClr val="0C61AE"/>
              </a:solidFill>
              <a:latin typeface="Calibri" pitchFamily="34" charset="0"/>
              <a:ea typeface="宋体" charset="-122"/>
            </a:endParaRPr>
          </a:p>
        </p:txBody>
      </p:sp>
      <p:pic>
        <p:nvPicPr>
          <p:cNvPr id="54276" name="图片 62469"/>
          <p:cNvPicPr>
            <a:picLocks noChangeAspect="1"/>
          </p:cNvPicPr>
          <p:nvPr/>
        </p:nvPicPr>
        <p:blipFill>
          <a:blip r:embed="rId2"/>
          <a:srcRect/>
          <a:stretch>
            <a:fillRect/>
          </a:stretch>
        </p:blipFill>
        <p:spPr>
          <a:xfrm>
            <a:off x="9458325" y="41910"/>
            <a:ext cx="2653030" cy="6621145"/>
          </a:xfrm>
          <a:prstGeom prst="rect">
            <a:avLst/>
          </a:prstGeom>
          <a:noFill/>
          <a:ln w="9525">
            <a:noFill/>
            <a:miter/>
          </a:ln>
        </p:spPr>
      </p:pic>
      <p:sp>
        <p:nvSpPr>
          <p:cNvPr id="77827" name="文本占位符 77826"/>
          <p:cNvSpPr>
            <a:spLocks noGrp="1"/>
          </p:cNvSpPr>
          <p:nvPr/>
        </p:nvSpPr>
        <p:spPr>
          <a:xfrm>
            <a:off x="2308225" y="1666240"/>
            <a:ext cx="6205220" cy="2803525"/>
          </a:xfrm>
          <a:prstGeom prst="rect">
            <a:avLst/>
          </a:prstGeom>
          <a:noFill/>
          <a:ln w="9525">
            <a:noFill/>
            <a:miter/>
          </a:ln>
        </p:spPr>
        <p:txBody>
          <a:bodyPr anchor="t">
            <a:normAutofit fontScale="92500"/>
          </a:bodyPr>
          <a:lstStyle>
            <a:lvl1pPr marL="357505" indent="-356870" algn="l" defTabSz="914400" rtl="0" eaLnBrk="1" latinLnBrk="0" hangingPunct="1">
              <a:lnSpc>
                <a:spcPct val="90000"/>
              </a:lnSpc>
              <a:spcBef>
                <a:spcPts val="1800"/>
              </a:spcBef>
              <a:buClr>
                <a:schemeClr val="accent2">
                  <a:lumMod val="75000"/>
                </a:schemeClr>
              </a:buClr>
              <a:buSzPct val="80000"/>
              <a:buFont typeface="Wingdings" pitchFamily="2" charset="2"/>
              <a:buChar char=""/>
              <a:defRPr sz="2000" kern="1200">
                <a:solidFill>
                  <a:schemeClr val="accent2">
                    <a:lumMod val="75000"/>
                  </a:schemeClr>
                </a:solidFill>
                <a:latin typeface="+mn-lt"/>
                <a:ea typeface="+mn-ea"/>
                <a:cs typeface="+mn-cs"/>
              </a:defRPr>
            </a:lvl1pPr>
            <a:lvl2pPr marL="357505" indent="-356870" algn="l" defTabSz="914400" rtl="0" eaLnBrk="1" latinLnBrk="0" hangingPunct="1">
              <a:lnSpc>
                <a:spcPct val="130000"/>
              </a:lnSpc>
              <a:spcBef>
                <a:spcPts val="0"/>
              </a:spcBef>
              <a:buFont typeface="Calibri" pitchFamily="34" charset="0"/>
              <a:buChar char=" "/>
              <a:defRPr sz="1600" kern="1200">
                <a:solidFill>
                  <a:schemeClr val="bg1">
                    <a:lumMod val="50000"/>
                  </a:schemeClr>
                </a:solidFill>
                <a:latin typeface="+mn-lt"/>
                <a:ea typeface="+mn-ea"/>
                <a:cs typeface="+mn-cs"/>
              </a:defRPr>
            </a:lvl2pPr>
            <a:lvl3pPr marL="1143000" indent="-227965" algn="l" defTabSz="914400" rtl="0" eaLnBrk="1" latinLnBrk="0" hangingPunct="1">
              <a:lnSpc>
                <a:spcPct val="90000"/>
              </a:lnSpc>
              <a:spcBef>
                <a:spcPts val="500"/>
              </a:spcBef>
              <a:buFont typeface="Arial" pitchFamily="34" charset="0"/>
              <a:buChar char="•"/>
              <a:defRPr sz="2000" kern="1200">
                <a:solidFill>
                  <a:schemeClr val="bg1">
                    <a:lumMod val="50000"/>
                  </a:schemeClr>
                </a:solidFill>
                <a:latin typeface="+mn-lt"/>
                <a:ea typeface="+mn-ea"/>
                <a:cs typeface="+mn-cs"/>
              </a:defRPr>
            </a:lvl3pPr>
            <a:lvl4pPr marL="1599565" indent="-227965" algn="l" defTabSz="914400" rtl="0" eaLnBrk="1" latinLnBrk="0" hangingPunct="1">
              <a:lnSpc>
                <a:spcPct val="90000"/>
              </a:lnSpc>
              <a:spcBef>
                <a:spcPts val="500"/>
              </a:spcBef>
              <a:buFont typeface="Arial" pitchFamily="34" charset="0"/>
              <a:buChar char="•"/>
              <a:defRPr sz="1800" kern="1200">
                <a:solidFill>
                  <a:schemeClr val="bg1">
                    <a:lumMod val="50000"/>
                  </a:schemeClr>
                </a:solidFill>
                <a:latin typeface="+mn-lt"/>
                <a:ea typeface="+mn-ea"/>
                <a:cs typeface="+mn-cs"/>
              </a:defRPr>
            </a:lvl4pPr>
            <a:lvl5pPr marL="2056765" indent="-227965" algn="l" defTabSz="914400" rtl="0" eaLnBrk="1" latinLnBrk="0" hangingPunct="1">
              <a:lnSpc>
                <a:spcPct val="90000"/>
              </a:lnSpc>
              <a:spcBef>
                <a:spcPts val="500"/>
              </a:spcBef>
              <a:buFont typeface="Arial" pitchFamily="34" charset="0"/>
              <a:buChar char="•"/>
              <a:defRPr sz="1800" kern="1200">
                <a:solidFill>
                  <a:schemeClr val="bg1">
                    <a:lumMod val="50000"/>
                  </a:schemeClr>
                </a:solidFill>
                <a:latin typeface="+mn-lt"/>
                <a:ea typeface="+mn-ea"/>
                <a:cs typeface="+mn-cs"/>
              </a:defRPr>
            </a:lvl5pPr>
            <a:lvl6pPr marL="251396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16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836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4930"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1905" indent="-344805" fontAlgn="base">
              <a:buNone/>
            </a:pPr>
            <a:endParaRPr lang="zh-CN" altLang="en-US" sz="1800" strike="noStrike" noProof="1">
              <a:solidFill>
                <a:srgbClr val="33CCCC"/>
              </a:solidFill>
            </a:endParaRPr>
          </a:p>
          <a:p>
            <a:pPr marL="1905" indent="-1905" fontAlgn="base">
              <a:lnSpc>
                <a:spcPct val="130000"/>
              </a:lnSpc>
            </a:pPr>
            <a:r>
              <a:rPr lang="zh-CN" altLang="en-US" b="1" strike="noStrike" noProof="1">
                <a:solidFill>
                  <a:srgbClr val="33CCCC"/>
                </a:solidFill>
                <a:latin typeface="宋体" charset="0"/>
                <a:ea typeface="宋体" charset="0"/>
              </a:rPr>
              <a:t>安全意识--一日三餐</a:t>
            </a:r>
          </a:p>
          <a:p>
            <a:pPr marL="1905" indent="-1905" fontAlgn="base">
              <a:lnSpc>
                <a:spcPct val="130000"/>
              </a:lnSpc>
            </a:pPr>
            <a:r>
              <a:rPr lang="zh-CN" altLang="en-US" b="1" strike="noStrike" noProof="1">
                <a:solidFill>
                  <a:srgbClr val="33CCCC"/>
                </a:solidFill>
                <a:latin typeface="宋体" charset="0"/>
                <a:ea typeface="宋体" charset="0"/>
              </a:rPr>
              <a:t>安全知识--锦囊</a:t>
            </a:r>
          </a:p>
          <a:p>
            <a:pPr marL="1905" indent="-1905" fontAlgn="base">
              <a:lnSpc>
                <a:spcPct val="130000"/>
              </a:lnSpc>
            </a:pPr>
            <a:r>
              <a:rPr lang="zh-CN" altLang="en-US" b="1" strike="noStrike" noProof="1">
                <a:solidFill>
                  <a:srgbClr val="33CCCC"/>
                </a:solidFill>
                <a:latin typeface="宋体" charset="0"/>
                <a:ea typeface="宋体" charset="0"/>
              </a:rPr>
              <a:t>安全技能--悬崖边的树</a:t>
            </a:r>
            <a:r>
              <a:rPr lang="zh-CN" altLang="en-US" b="1" strike="noStrike" noProof="1">
                <a:solidFill>
                  <a:srgbClr val="F5260B"/>
                </a:solidFill>
                <a:latin typeface="宋体" charset="0"/>
                <a:ea typeface="宋体" charset="0"/>
              </a:rPr>
              <a:t>一个人被一只老虎追赶而掉下悬崖，庆幸的是在跌落过程中被一棵生长在悬崖边的小灌木挡了一下。</a:t>
            </a:r>
          </a:p>
          <a:p>
            <a:pPr marL="0" indent="0" fontAlgn="base">
              <a:buNone/>
            </a:pPr>
            <a:endParaRPr lang="zh-CN" altLang="en-US" sz="2400" b="1" strike="noStrike" noProof="1">
              <a:solidFill>
                <a:srgbClr val="F5260B"/>
              </a:solidFill>
              <a:latin typeface="宋体" charset="0"/>
              <a:ea typeface="宋体" charset="0"/>
            </a:endParaRPr>
          </a:p>
          <a:p>
            <a:pPr marL="0" indent="0" fontAlgn="base">
              <a:buNone/>
            </a:pPr>
            <a:endParaRPr lang="zh-CN" altLang="en-US" sz="2400" b="1" strike="noStrike" noProof="1">
              <a:solidFill>
                <a:srgbClr val="F5260B"/>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854710" y="716280"/>
          <a:ext cx="10679430" cy="5680710"/>
        </p:xfrm>
        <a:graphic>
          <a:graphicData uri="http://schemas.openxmlformats.org/drawingml/2006/table">
            <a:tbl>
              <a:tblPr firstRow="1" bandRow="1">
                <a:tableStyleId>{5C22544A-7EE6-4342-B048-85BDC9FD1C3A}</a:tableStyleId>
              </a:tblPr>
              <a:tblGrid>
                <a:gridCol w="2136140"/>
                <a:gridCol w="2135505"/>
                <a:gridCol w="2136140"/>
                <a:gridCol w="2135505"/>
                <a:gridCol w="2136140"/>
              </a:tblGrid>
              <a:tr h="1136015">
                <a:tc>
                  <a:txBody>
                    <a:bodyPr/>
                    <a:lstStyle/>
                    <a:p>
                      <a:pPr algn="ctr">
                        <a:buNone/>
                      </a:pPr>
                      <a:r>
                        <a:rPr lang="zh-CN" sz="2400">
                          <a:solidFill>
                            <a:schemeClr val="bg1"/>
                          </a:solidFill>
                          <a:ea typeface="宋体" charset="0"/>
                        </a:rPr>
                        <a:t>伤害的不同阶段及素养需求</a:t>
                      </a:r>
                    </a:p>
                  </a:txBody>
                  <a:tcPr/>
                </a:tc>
                <a:tc>
                  <a:txBody>
                    <a:bodyPr/>
                    <a:lstStyle/>
                    <a:p>
                      <a:pPr algn="ctr">
                        <a:buNone/>
                      </a:pPr>
                      <a:r>
                        <a:rPr lang="zh-CN" sz="2400">
                          <a:solidFill>
                            <a:schemeClr val="bg1"/>
                          </a:solidFill>
                          <a:ea typeface="宋体" charset="0"/>
                        </a:rPr>
                        <a:t>预</a:t>
                      </a:r>
                    </a:p>
                  </a:txBody>
                  <a:tcPr/>
                </a:tc>
                <a:tc>
                  <a:txBody>
                    <a:bodyPr/>
                    <a:lstStyle/>
                    <a:p>
                      <a:pPr algn="ctr">
                        <a:buNone/>
                      </a:pPr>
                      <a:r>
                        <a:rPr lang="zh-CN" sz="2400">
                          <a:solidFill>
                            <a:schemeClr val="bg1"/>
                          </a:solidFill>
                          <a:ea typeface="宋体" charset="0"/>
                        </a:rPr>
                        <a:t>防</a:t>
                      </a:r>
                    </a:p>
                  </a:txBody>
                  <a:tcPr/>
                </a:tc>
                <a:tc>
                  <a:txBody>
                    <a:bodyPr/>
                    <a:lstStyle/>
                    <a:p>
                      <a:pPr algn="ctr">
                        <a:buNone/>
                      </a:pPr>
                      <a:r>
                        <a:rPr lang="zh-CN" sz="2400">
                          <a:solidFill>
                            <a:schemeClr val="bg1"/>
                          </a:solidFill>
                          <a:ea typeface="宋体" charset="0"/>
                        </a:rPr>
                        <a:t>行</a:t>
                      </a:r>
                    </a:p>
                  </a:txBody>
                  <a:tcPr/>
                </a:tc>
                <a:tc>
                  <a:txBody>
                    <a:bodyPr/>
                    <a:lstStyle/>
                    <a:p>
                      <a:pPr algn="ctr">
                        <a:buNone/>
                      </a:pPr>
                      <a:r>
                        <a:rPr lang="zh-CN" sz="2400">
                          <a:solidFill>
                            <a:schemeClr val="bg1"/>
                          </a:solidFill>
                          <a:ea typeface="宋体" charset="0"/>
                        </a:rPr>
                        <a:t>复</a:t>
                      </a:r>
                    </a:p>
                  </a:txBody>
                  <a:tcPr/>
                </a:tc>
              </a:tr>
              <a:tr h="1136015">
                <a:tc>
                  <a:txBody>
                    <a:bodyPr/>
                    <a:lstStyle/>
                    <a:p>
                      <a:pPr algn="ctr">
                        <a:buNone/>
                      </a:pPr>
                      <a:r>
                        <a:rPr lang="zh-CN" sz="2400">
                          <a:solidFill>
                            <a:srgbClr val="0070C0"/>
                          </a:solidFill>
                          <a:ea typeface="宋体" charset="0"/>
                        </a:rPr>
                        <a:t>时间</a:t>
                      </a:r>
                    </a:p>
                  </a:txBody>
                  <a:tcPr/>
                </a:tc>
                <a:tc>
                  <a:txBody>
                    <a:bodyPr/>
                    <a:lstStyle/>
                    <a:p>
                      <a:pPr algn="ctr">
                        <a:buNone/>
                      </a:pPr>
                      <a:r>
                        <a:rPr lang="zh-CN" sz="2400">
                          <a:solidFill>
                            <a:srgbClr val="0070C0"/>
                          </a:solidFill>
                          <a:ea typeface="宋体" charset="0"/>
                        </a:rPr>
                        <a:t>预先、事先</a:t>
                      </a:r>
                    </a:p>
                    <a:p>
                      <a:pPr algn="ctr">
                        <a:buNone/>
                      </a:pPr>
                      <a:r>
                        <a:rPr lang="zh-CN" sz="2400">
                          <a:solidFill>
                            <a:srgbClr val="0070C0"/>
                          </a:solidFill>
                          <a:ea typeface="宋体" charset="0"/>
                        </a:rPr>
                        <a:t>未雨绸缪</a:t>
                      </a:r>
                    </a:p>
                  </a:txBody>
                  <a:tcPr/>
                </a:tc>
                <a:tc>
                  <a:txBody>
                    <a:bodyPr/>
                    <a:lstStyle/>
                    <a:p>
                      <a:pPr algn="ctr">
                        <a:buNone/>
                      </a:pPr>
                      <a:r>
                        <a:rPr lang="zh-CN" sz="2400">
                          <a:solidFill>
                            <a:srgbClr val="0070C0"/>
                          </a:solidFill>
                          <a:ea typeface="宋体" charset="0"/>
                        </a:rPr>
                        <a:t>防守、防卫</a:t>
                      </a:r>
                    </a:p>
                    <a:p>
                      <a:pPr algn="ctr">
                        <a:buNone/>
                      </a:pPr>
                      <a:endParaRPr lang="zh-CN" sz="2400">
                        <a:solidFill>
                          <a:srgbClr val="0070C0"/>
                        </a:solidFill>
                        <a:ea typeface="宋体" charset="0"/>
                      </a:endParaRPr>
                    </a:p>
                  </a:txBody>
                  <a:tcPr/>
                </a:tc>
                <a:tc>
                  <a:txBody>
                    <a:bodyPr/>
                    <a:lstStyle/>
                    <a:p>
                      <a:pPr algn="ctr">
                        <a:buNone/>
                      </a:pPr>
                      <a:r>
                        <a:rPr lang="zh-CN" sz="2400">
                          <a:solidFill>
                            <a:srgbClr val="0070C0"/>
                          </a:solidFill>
                          <a:ea typeface="宋体" charset="0"/>
                          <a:sym typeface="+mn-ea"/>
                        </a:rPr>
                        <a:t>抵挡、对抗</a:t>
                      </a:r>
                    </a:p>
                    <a:p>
                      <a:pPr algn="ctr">
                        <a:buNone/>
                      </a:pPr>
                      <a:endParaRPr lang="zh-CN" sz="2400">
                        <a:solidFill>
                          <a:srgbClr val="0070C0"/>
                        </a:solidFill>
                        <a:ea typeface="宋体" charset="0"/>
                        <a:sym typeface="+mn-ea"/>
                      </a:endParaRPr>
                    </a:p>
                  </a:txBody>
                  <a:tcPr/>
                </a:tc>
                <a:tc>
                  <a:txBody>
                    <a:bodyPr/>
                    <a:lstStyle/>
                    <a:p>
                      <a:pPr algn="ctr">
                        <a:buNone/>
                      </a:pPr>
                      <a:r>
                        <a:rPr lang="zh-CN" sz="2400">
                          <a:solidFill>
                            <a:srgbClr val="0070C0"/>
                          </a:solidFill>
                          <a:ea typeface="宋体" charset="0"/>
                        </a:rPr>
                        <a:t>灾后重建</a:t>
                      </a:r>
                    </a:p>
                  </a:txBody>
                  <a:tcPr/>
                </a:tc>
              </a:tr>
              <a:tr h="1136650">
                <a:tc>
                  <a:txBody>
                    <a:bodyPr/>
                    <a:lstStyle/>
                    <a:p>
                      <a:pPr algn="ctr">
                        <a:buNone/>
                      </a:pPr>
                      <a:r>
                        <a:rPr lang="zh-CN" sz="2400">
                          <a:solidFill>
                            <a:srgbClr val="0070C0"/>
                          </a:solidFill>
                          <a:ea typeface="宋体" charset="0"/>
                        </a:rPr>
                        <a:t>素养</a:t>
                      </a:r>
                    </a:p>
                  </a:txBody>
                  <a:tcPr/>
                </a:tc>
                <a:tc>
                  <a:txBody>
                    <a:bodyPr/>
                    <a:lstStyle/>
                    <a:p>
                      <a:pPr algn="ctr">
                        <a:buNone/>
                      </a:pPr>
                      <a:r>
                        <a:rPr lang="zh-CN" sz="2400">
                          <a:solidFill>
                            <a:srgbClr val="0070C0"/>
                          </a:solidFill>
                          <a:ea typeface="宋体" charset="0"/>
                        </a:rPr>
                        <a:t>意识</a:t>
                      </a:r>
                    </a:p>
                  </a:txBody>
                  <a:tcPr/>
                </a:tc>
                <a:tc>
                  <a:txBody>
                    <a:bodyPr/>
                    <a:lstStyle/>
                    <a:p>
                      <a:pPr algn="ctr">
                        <a:buNone/>
                      </a:pPr>
                      <a:r>
                        <a:rPr lang="zh-CN" sz="2400">
                          <a:solidFill>
                            <a:srgbClr val="0070C0"/>
                          </a:solidFill>
                          <a:ea typeface="宋体" charset="0"/>
                        </a:rPr>
                        <a:t>知识</a:t>
                      </a:r>
                    </a:p>
                  </a:txBody>
                  <a:tcPr/>
                </a:tc>
                <a:tc>
                  <a:txBody>
                    <a:bodyPr/>
                    <a:lstStyle/>
                    <a:p>
                      <a:pPr algn="ctr">
                        <a:buNone/>
                      </a:pPr>
                      <a:r>
                        <a:rPr lang="zh-CN" sz="2400">
                          <a:solidFill>
                            <a:srgbClr val="0070C0"/>
                          </a:solidFill>
                          <a:ea typeface="宋体" charset="0"/>
                        </a:rPr>
                        <a:t>技能</a:t>
                      </a:r>
                    </a:p>
                  </a:txBody>
                  <a:tcPr/>
                </a:tc>
                <a:tc>
                  <a:txBody>
                    <a:bodyPr/>
                    <a:lstStyle/>
                    <a:p>
                      <a:pPr algn="ctr">
                        <a:buNone/>
                      </a:pPr>
                      <a:r>
                        <a:rPr lang="zh-CN" sz="2400">
                          <a:solidFill>
                            <a:srgbClr val="0070C0"/>
                          </a:solidFill>
                          <a:ea typeface="宋体" charset="0"/>
                        </a:rPr>
                        <a:t>辅助介入</a:t>
                      </a:r>
                    </a:p>
                  </a:txBody>
                  <a:tcPr/>
                </a:tc>
              </a:tr>
              <a:tr h="1136015">
                <a:tc>
                  <a:txBody>
                    <a:bodyPr/>
                    <a:lstStyle/>
                    <a:p>
                      <a:pPr algn="ctr">
                        <a:buNone/>
                      </a:pPr>
                      <a:r>
                        <a:rPr lang="zh-CN" sz="2400">
                          <a:solidFill>
                            <a:srgbClr val="0070C0"/>
                          </a:solidFill>
                          <a:ea typeface="宋体" charset="0"/>
                          <a:sym typeface="+mn-ea"/>
                        </a:rPr>
                        <a:t>需求</a:t>
                      </a:r>
                    </a:p>
                    <a:p>
                      <a:pPr algn="ctr">
                        <a:buNone/>
                      </a:pPr>
                      <a:endParaRPr lang="zh-CN" sz="2400">
                        <a:solidFill>
                          <a:srgbClr val="0070C0"/>
                        </a:solidFill>
                        <a:ea typeface="宋体" charset="0"/>
                        <a:sym typeface="+mn-ea"/>
                      </a:endParaRPr>
                    </a:p>
                  </a:txBody>
                  <a:tcPr/>
                </a:tc>
                <a:tc>
                  <a:txBody>
                    <a:bodyPr/>
                    <a:lstStyle/>
                    <a:p>
                      <a:pPr algn="ctr">
                        <a:buNone/>
                      </a:pPr>
                      <a:r>
                        <a:rPr lang="zh-CN" sz="2400">
                          <a:solidFill>
                            <a:srgbClr val="0070C0"/>
                          </a:solidFill>
                          <a:ea typeface="宋体" charset="0"/>
                        </a:rPr>
                        <a:t>使其不发生</a:t>
                      </a:r>
                    </a:p>
                  </a:txBody>
                  <a:tcPr/>
                </a:tc>
                <a:tc>
                  <a:txBody>
                    <a:bodyPr/>
                    <a:lstStyle/>
                    <a:p>
                      <a:pPr algn="ctr">
                        <a:buNone/>
                      </a:pPr>
                      <a:r>
                        <a:rPr lang="zh-CN" sz="2400">
                          <a:solidFill>
                            <a:srgbClr val="0070C0"/>
                          </a:solidFill>
                          <a:ea typeface="宋体" charset="0"/>
                        </a:rPr>
                        <a:t>知道做什么</a:t>
                      </a:r>
                    </a:p>
                  </a:txBody>
                  <a:tcPr/>
                </a:tc>
                <a:tc>
                  <a:txBody>
                    <a:bodyPr/>
                    <a:lstStyle/>
                    <a:p>
                      <a:pPr algn="ctr">
                        <a:buNone/>
                      </a:pPr>
                      <a:r>
                        <a:rPr lang="zh-CN" sz="2400">
                          <a:solidFill>
                            <a:srgbClr val="0070C0"/>
                          </a:solidFill>
                          <a:ea typeface="宋体" charset="0"/>
                        </a:rPr>
                        <a:t>会做什么</a:t>
                      </a:r>
                    </a:p>
                  </a:txBody>
                  <a:tcPr/>
                </a:tc>
                <a:tc>
                  <a:txBody>
                    <a:bodyPr/>
                    <a:lstStyle/>
                    <a:p>
                      <a:pPr algn="ctr">
                        <a:buNone/>
                      </a:pPr>
                      <a:r>
                        <a:rPr lang="zh-CN" sz="2400">
                          <a:solidFill>
                            <a:srgbClr val="0070C0"/>
                          </a:solidFill>
                          <a:ea typeface="宋体" charset="0"/>
                        </a:rPr>
                        <a:t>应该做什么</a:t>
                      </a:r>
                    </a:p>
                  </a:txBody>
                  <a:tcPr/>
                </a:tc>
              </a:tr>
              <a:tr h="1136015">
                <a:tc>
                  <a:txBody>
                    <a:bodyPr/>
                    <a:lstStyle/>
                    <a:p>
                      <a:pPr algn="ctr">
                        <a:buNone/>
                      </a:pPr>
                      <a:r>
                        <a:rPr lang="zh-CN" sz="2400">
                          <a:solidFill>
                            <a:srgbClr val="0070C0"/>
                          </a:solidFill>
                          <a:ea typeface="宋体" charset="0"/>
                        </a:rPr>
                        <a:t>特征</a:t>
                      </a:r>
                    </a:p>
                  </a:txBody>
                  <a:tcPr/>
                </a:tc>
                <a:tc>
                  <a:txBody>
                    <a:bodyPr/>
                    <a:lstStyle/>
                    <a:p>
                      <a:pPr algn="ctr">
                        <a:buNone/>
                      </a:pPr>
                      <a:r>
                        <a:rPr lang="zh-CN" sz="2400">
                          <a:solidFill>
                            <a:srgbClr val="0070C0"/>
                          </a:solidFill>
                          <a:ea typeface="宋体" charset="0"/>
                        </a:rPr>
                        <a:t>预见性</a:t>
                      </a:r>
                    </a:p>
                  </a:txBody>
                  <a:tcPr/>
                </a:tc>
                <a:tc>
                  <a:txBody>
                    <a:bodyPr/>
                    <a:lstStyle/>
                    <a:p>
                      <a:pPr algn="ctr">
                        <a:buNone/>
                      </a:pPr>
                      <a:r>
                        <a:rPr lang="zh-CN" sz="2400">
                          <a:solidFill>
                            <a:srgbClr val="0070C0"/>
                          </a:solidFill>
                          <a:ea typeface="宋体" charset="0"/>
                        </a:rPr>
                        <a:t>可能性</a:t>
                      </a:r>
                    </a:p>
                  </a:txBody>
                  <a:tcPr/>
                </a:tc>
                <a:tc>
                  <a:txBody>
                    <a:bodyPr/>
                    <a:lstStyle/>
                    <a:p>
                      <a:pPr algn="ctr">
                        <a:buNone/>
                      </a:pPr>
                      <a:r>
                        <a:rPr lang="zh-CN" sz="2400">
                          <a:solidFill>
                            <a:srgbClr val="0070C0"/>
                          </a:solidFill>
                          <a:ea typeface="宋体" charset="0"/>
                        </a:rPr>
                        <a:t>操作性</a:t>
                      </a:r>
                    </a:p>
                  </a:txBody>
                  <a:tcPr/>
                </a:tc>
                <a:tc>
                  <a:txBody>
                    <a:bodyPr/>
                    <a:lstStyle/>
                    <a:p>
                      <a:pPr algn="ctr">
                        <a:buNone/>
                      </a:pPr>
                      <a:r>
                        <a:rPr lang="zh-CN" sz="2400">
                          <a:solidFill>
                            <a:srgbClr val="0070C0"/>
                          </a:solidFill>
                          <a:ea typeface="宋体" charset="0"/>
                        </a:rPr>
                        <a:t>逆转性</a:t>
                      </a:r>
                    </a:p>
                  </a:txBody>
                  <a:tcPr/>
                </a:tc>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24405" y="385445"/>
            <a:ext cx="7539990" cy="5828030"/>
          </a:xfrm>
          <a:prstGeom prst="rect">
            <a:avLst/>
          </a:prstGeom>
        </p:spPr>
        <p:txBody>
          <a:bodyPr vert="horz" lIns="91440" tIns="45720" rIns="91440" bIns="45720" rtlCol="0" anchor="ctr">
            <a:normAutofit/>
          </a:bodyPr>
          <a:lstStyle/>
          <a:p>
            <a:pPr lvl="0" eaLnBrk="1" fontAlgn="base" latinLnBrk="0" hangingPunct="1"/>
            <a:r>
              <a:rPr lang="zh-CN" altLang="en-US" sz="4000" dirty="0">
                <a:solidFill>
                  <a:srgbClr val="3333FF"/>
                </a:solidFill>
                <a:effectLst>
                  <a:outerShdw blurRad="38100" dist="38100" dir="2700000">
                    <a:srgbClr val="C0C0C0"/>
                  </a:outerShdw>
                </a:effectLst>
                <a:latin typeface="黑体" pitchFamily="1" charset="-122"/>
                <a:ea typeface="黑体" pitchFamily="1" charset="-122"/>
                <a:sym typeface="+mn-ea"/>
              </a:rPr>
              <a:t>先其未然谓之防，发而止之谓之救，行而责之谓之戒，但是防为上，救次之，戒为下。         </a:t>
            </a:r>
            <a:r>
              <a:rPr lang="en-US" altLang="x-none" sz="4000" dirty="0">
                <a:solidFill>
                  <a:srgbClr val="3333FF"/>
                </a:solidFill>
                <a:effectLst>
                  <a:outerShdw blurRad="38100" dist="38100" dir="2700000">
                    <a:srgbClr val="C0C0C0"/>
                  </a:outerShdw>
                </a:effectLst>
                <a:latin typeface="黑体" pitchFamily="1" charset="-122"/>
                <a:ea typeface="黑体" pitchFamily="1" charset="-122"/>
                <a:sym typeface="+mn-ea"/>
              </a:rPr>
              <a:t>——</a:t>
            </a:r>
            <a:r>
              <a:rPr lang="zh-CN" altLang="en-US" sz="4000" dirty="0">
                <a:solidFill>
                  <a:srgbClr val="3333FF"/>
                </a:solidFill>
                <a:effectLst>
                  <a:outerShdw blurRad="38100" dist="38100" dir="2700000">
                    <a:srgbClr val="C0C0C0"/>
                  </a:outerShdw>
                </a:effectLst>
                <a:latin typeface="黑体" pitchFamily="1" charset="-122"/>
                <a:ea typeface="黑体" pitchFamily="1" charset="-122"/>
                <a:sym typeface="+mn-ea"/>
              </a:rPr>
              <a:t>荀况</a:t>
            </a:r>
            <a:endParaRPr lang="zh-CN" altLang="en-US" sz="4000">
              <a:latin typeface="楷体" charset="0"/>
              <a:ea typeface="楷体" charset="0"/>
            </a:endParaRPr>
          </a:p>
          <a:p>
            <a:pPr lvl="0" eaLnBrk="1" fontAlgn="base" latinLnBrk="0" hangingPunct="1"/>
            <a:endParaRPr lang="zh-CN" altLang="en-US" sz="4800" dirty="0">
              <a:solidFill>
                <a:srgbClr val="C63A7F"/>
              </a:solidFill>
              <a:effectLst>
                <a:outerShdw blurRad="38100" dist="38100" dir="2700000">
                  <a:srgbClr val="C0C0C0"/>
                </a:outerShdw>
              </a:effectLst>
              <a:latin typeface="楷体" charset="0"/>
              <a:ea typeface="楷体" charset="0"/>
              <a:cs typeface="+mn-ea"/>
              <a:sym typeface="+mn-ea"/>
            </a:endParaRPr>
          </a:p>
          <a:p>
            <a:r>
              <a:rPr lang="zh-CN" altLang="en-US" sz="4800" b="1" i="1">
                <a:solidFill>
                  <a:srgbClr val="FF0000"/>
                </a:solidFill>
              </a:rPr>
              <a:t>          </a:t>
            </a:r>
            <a:r>
              <a:rPr lang="zh-CN" altLang="en-US"/>
              <a:t/>
            </a:r>
            <a:br>
              <a:rPr lang="zh-CN" altLang="en-US"/>
            </a:br>
            <a:r>
              <a:rPr lang="zh-CN" altLang="en-US"/>
              <a:t/>
            </a:r>
            <a:br>
              <a:rPr lang="zh-CN" altLang="en-US"/>
            </a:br>
            <a:endParaRPr lang="zh-CN" altLang="en-US"/>
          </a:p>
        </p:txBody>
      </p:sp>
      <p:pic>
        <p:nvPicPr>
          <p:cNvPr id="3" name="图片 2"/>
          <p:cNvPicPr>
            <a:picLocks noChangeAspect="1"/>
          </p:cNvPicPr>
          <p:nvPr/>
        </p:nvPicPr>
        <p:blipFill>
          <a:blip r:embed="rId2"/>
          <a:srcRect/>
          <a:stretch>
            <a:fillRect/>
          </a:stretch>
        </p:blipFill>
        <p:spPr>
          <a:xfrm>
            <a:off x="10182225" y="119380"/>
            <a:ext cx="1732915" cy="410464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4004945" y="1215390"/>
            <a:ext cx="3806825" cy="4427220"/>
          </a:xfrm>
          <a:prstGeom prst="rect">
            <a:avLst/>
          </a:prstGeom>
          <a:noFill/>
          <a:ln w="9525">
            <a:noFill/>
            <a:miter/>
          </a:ln>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200" kern="1200">
                <a:solidFill>
                  <a:schemeClr val="accent1">
                    <a:lumMod val="75000"/>
                  </a:schemeClr>
                </a:solidFill>
                <a:latin typeface="+mj-lt"/>
                <a:ea typeface="+mj-ea"/>
                <a:cs typeface="+mj-cs"/>
              </a:defRPr>
            </a:lvl1pPr>
          </a:lstStyle>
          <a:p>
            <a:pPr lvl="0" eaLnBrk="1" fontAlgn="base" latinLnBrk="0" hangingPunct="1"/>
            <a:r>
              <a:rPr lang="zh-CN" sz="2400" dirty="0">
                <a:solidFill>
                  <a:srgbClr val="3333FF"/>
                </a:solidFill>
                <a:effectLst>
                  <a:outerShdw blurRad="38100" dist="38100" dir="2700000">
                    <a:srgbClr val="C0C0C0"/>
                  </a:outerShdw>
                </a:effectLst>
                <a:latin typeface="黑体" pitchFamily="1" charset="-122"/>
                <a:ea typeface="宋体" charset="0"/>
                <a:sym typeface="+mn-ea"/>
              </a:rPr>
              <a:t>缘</a:t>
            </a:r>
          </a:p>
          <a:p>
            <a:pPr lvl="0" eaLnBrk="1" fontAlgn="base" latinLnBrk="0" hangingPunct="1"/>
            <a:endParaRPr lang="zh-CN" sz="2400" dirty="0">
              <a:solidFill>
                <a:srgbClr val="3333FF"/>
              </a:solidFill>
              <a:effectLst>
                <a:outerShdw blurRad="38100" dist="38100" dir="2700000">
                  <a:srgbClr val="C0C0C0"/>
                </a:outerShdw>
              </a:effectLst>
              <a:latin typeface="黑体" pitchFamily="1" charset="-122"/>
              <a:ea typeface="宋体" charset="0"/>
              <a:sym typeface="+mn-ea"/>
            </a:endParaRPr>
          </a:p>
          <a:p>
            <a:pPr lvl="0" eaLnBrk="1" fontAlgn="base" latinLnBrk="0" hangingPunct="1"/>
            <a:r>
              <a:rPr lang="zh-CN" sz="2400" dirty="0">
                <a:solidFill>
                  <a:srgbClr val="3333FF"/>
                </a:solidFill>
                <a:effectLst>
                  <a:outerShdw blurRad="38100" dist="38100" dir="2700000">
                    <a:srgbClr val="C0C0C0"/>
                  </a:outerShdw>
                </a:effectLst>
                <a:latin typeface="黑体" pitchFamily="1" charset="-122"/>
                <a:ea typeface="宋体" charset="0"/>
                <a:sym typeface="+mn-ea"/>
              </a:rPr>
              <a:t>这个世界</a:t>
            </a:r>
          </a:p>
          <a:p>
            <a:pPr lvl="0" eaLnBrk="1" fontAlgn="base" latinLnBrk="0" hangingPunct="1"/>
            <a:r>
              <a:rPr lang="zh-CN" sz="2400" dirty="0">
                <a:solidFill>
                  <a:srgbClr val="3333FF"/>
                </a:solidFill>
                <a:effectLst>
                  <a:outerShdw blurRad="38100" dist="38100" dir="2700000">
                    <a:srgbClr val="C0C0C0"/>
                  </a:outerShdw>
                </a:effectLst>
                <a:latin typeface="黑体" pitchFamily="1" charset="-122"/>
                <a:ea typeface="宋体" charset="0"/>
                <a:sym typeface="+mn-ea"/>
              </a:rPr>
              <a:t>没有偶然</a:t>
            </a:r>
          </a:p>
          <a:p>
            <a:pPr lvl="0" eaLnBrk="1" fontAlgn="base" latinLnBrk="0" hangingPunct="1"/>
            <a:r>
              <a:rPr lang="zh-CN" sz="2400" dirty="0">
                <a:solidFill>
                  <a:srgbClr val="3333FF"/>
                </a:solidFill>
                <a:effectLst>
                  <a:outerShdw blurRad="38100" dist="38100" dir="2700000">
                    <a:srgbClr val="C0C0C0"/>
                  </a:outerShdw>
                </a:effectLst>
                <a:latin typeface="黑体" pitchFamily="1" charset="-122"/>
                <a:ea typeface="宋体" charset="0"/>
                <a:sym typeface="+mn-ea"/>
              </a:rPr>
              <a:t>偶然的是时间</a:t>
            </a:r>
          </a:p>
          <a:p>
            <a:pPr lvl="0" eaLnBrk="1" fontAlgn="base" latinLnBrk="0" hangingPunct="1"/>
            <a:r>
              <a:rPr lang="zh-CN" sz="2400" dirty="0">
                <a:solidFill>
                  <a:srgbClr val="3333FF"/>
                </a:solidFill>
                <a:effectLst>
                  <a:outerShdw blurRad="38100" dist="38100" dir="2700000">
                    <a:srgbClr val="C0C0C0"/>
                  </a:outerShdw>
                </a:effectLst>
                <a:latin typeface="黑体" pitchFamily="1" charset="-122"/>
                <a:ea typeface="宋体" charset="0"/>
                <a:sym typeface="+mn-ea"/>
              </a:rPr>
              <a:t>必然的是因缘</a:t>
            </a:r>
          </a:p>
          <a:p>
            <a:pPr lvl="0" eaLnBrk="1" fontAlgn="base" latinLnBrk="0" hangingPunct="1"/>
            <a:r>
              <a:rPr lang="zh-CN" sz="2400" dirty="0">
                <a:solidFill>
                  <a:srgbClr val="3333FF"/>
                </a:solidFill>
                <a:effectLst>
                  <a:outerShdw blurRad="38100" dist="38100" dir="2700000">
                    <a:srgbClr val="C0C0C0"/>
                  </a:outerShdw>
                </a:effectLst>
                <a:latin typeface="黑体" pitchFamily="1" charset="-122"/>
                <a:ea typeface="宋体" charset="0"/>
                <a:sym typeface="+mn-ea"/>
              </a:rPr>
              <a:t>所以我珍惜</a:t>
            </a:r>
          </a:p>
          <a:p>
            <a:pPr lvl="0" eaLnBrk="1" fontAlgn="base" latinLnBrk="0" hangingPunct="1"/>
            <a:r>
              <a:rPr lang="zh-CN" sz="2400" dirty="0">
                <a:solidFill>
                  <a:srgbClr val="3333FF"/>
                </a:solidFill>
                <a:effectLst>
                  <a:outerShdw blurRad="38100" dist="38100" dir="2700000">
                    <a:srgbClr val="C0C0C0"/>
                  </a:outerShdw>
                </a:effectLst>
                <a:latin typeface="黑体" pitchFamily="1" charset="-122"/>
                <a:ea typeface="宋体" charset="0"/>
                <a:sym typeface="+mn-ea"/>
              </a:rPr>
              <a:t>和你的</a:t>
            </a:r>
          </a:p>
          <a:p>
            <a:pPr lvl="0" eaLnBrk="1" fontAlgn="base" latinLnBrk="0" hangingPunct="1"/>
            <a:r>
              <a:rPr lang="zh-CN" sz="2400" dirty="0">
                <a:solidFill>
                  <a:srgbClr val="3333FF"/>
                </a:solidFill>
                <a:effectLst>
                  <a:outerShdw blurRad="38100" dist="38100" dir="2700000">
                    <a:srgbClr val="C0C0C0"/>
                  </a:outerShdw>
                </a:effectLst>
                <a:latin typeface="黑体" pitchFamily="1" charset="-122"/>
                <a:ea typeface="宋体" charset="0"/>
                <a:sym typeface="+mn-ea"/>
              </a:rPr>
              <a:t>遇见</a:t>
            </a:r>
            <a:endParaRPr lang="zh-CN" sz="2400" dirty="0">
              <a:solidFill>
                <a:srgbClr val="3333FF"/>
              </a:solidFill>
              <a:effectLst>
                <a:outerShdw blurRad="38100" dist="38100" dir="2700000">
                  <a:srgbClr val="C0C0C0"/>
                </a:outerShdw>
              </a:effectLst>
              <a:latin typeface="黑体" pitchFamily="1" charset="-122"/>
              <a:ea typeface="宋体" charset="0"/>
              <a:cs typeface="+mn-ea"/>
              <a:sym typeface="+mn-ea"/>
            </a:endParaRPr>
          </a:p>
          <a:p>
            <a:r>
              <a:rPr lang="zh-CN" altLang="en-US" sz="4800" b="1" i="1">
                <a:solidFill>
                  <a:srgbClr val="FF0000"/>
                </a:solidFill>
              </a:rPr>
              <a:t>          </a:t>
            </a:r>
            <a:r>
              <a:rPr lang="zh-CN" altLang="en-US"/>
              <a:t/>
            </a:r>
            <a:br>
              <a:rPr lang="zh-CN" altLang="en-US"/>
            </a:br>
            <a:r>
              <a:rPr lang="zh-CN" altLang="en-US"/>
              <a:t/>
            </a:r>
            <a:br>
              <a:rPr lang="zh-CN" altLang="en-US"/>
            </a:br>
            <a:endParaRPr lang="zh-CN" altLang="en-US"/>
          </a:p>
        </p:txBody>
      </p:sp>
      <p:sp>
        <p:nvSpPr>
          <p:cNvPr id="4" name="文本框 3"/>
          <p:cNvSpPr txBox="1"/>
          <p:nvPr/>
        </p:nvSpPr>
        <p:spPr>
          <a:xfrm>
            <a:off x="1711960" y="1119505"/>
            <a:ext cx="502920" cy="1798320"/>
          </a:xfrm>
          <a:prstGeom prst="rect">
            <a:avLst/>
          </a:prstGeom>
          <a:noFill/>
        </p:spPr>
        <p:txBody>
          <a:bodyPr wrap="square" rtlCol="0" anchor="t">
            <a:spAutoFit/>
          </a:bodyPr>
          <a:lstStyle/>
          <a:p>
            <a:r>
              <a:rPr lang="zh-CN" altLang="en-US" sz="2800" b="1" i="1">
                <a:solidFill>
                  <a:srgbClr val="FF0000"/>
                </a:solidFill>
                <a:sym typeface="+mn-ea"/>
              </a:rPr>
              <a:t>珍惜遇见！</a:t>
            </a:r>
            <a:endParaRPr lang="zh-CN" altLang="en-US" sz="280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4" descr="0aa854002f8983f8277fb583"/>
          <p:cNvPicPr>
            <a:picLocks noChangeAspect="1"/>
          </p:cNvPicPr>
          <p:nvPr/>
        </p:nvPicPr>
        <p:blipFill>
          <a:blip r:embed="rId2"/>
          <a:stretch>
            <a:fillRect/>
          </a:stretch>
        </p:blipFill>
        <p:spPr>
          <a:xfrm>
            <a:off x="563563" y="358775"/>
            <a:ext cx="6915150" cy="5489575"/>
          </a:xfrm>
          <a:prstGeom prst="rect">
            <a:avLst/>
          </a:prstGeom>
          <a:noFill/>
          <a:ln w="9525">
            <a:noFill/>
          </a:ln>
        </p:spPr>
      </p:pic>
      <p:sp>
        <p:nvSpPr>
          <p:cNvPr id="262147" name="Text Box 5"/>
          <p:cNvSpPr txBox="1"/>
          <p:nvPr/>
        </p:nvSpPr>
        <p:spPr>
          <a:xfrm>
            <a:off x="1012825" y="717550"/>
            <a:ext cx="5378450" cy="4144963"/>
          </a:xfrm>
          <a:prstGeom prst="rect">
            <a:avLst/>
          </a:prstGeom>
          <a:noFill/>
          <a:ln w="9525">
            <a:noFill/>
          </a:ln>
        </p:spPr>
        <p:txBody>
          <a:bodyPr wrap="square" anchor="t">
            <a:spAutoFit/>
          </a:bodyPr>
          <a:lstStyle/>
          <a:p>
            <a:pPr lvl="0" eaLnBrk="0" hangingPunct="0">
              <a:spcBef>
                <a:spcPct val="50000"/>
              </a:spcBef>
            </a:pPr>
            <a:r>
              <a:rPr lang="zh-CN" altLang="en-US" sz="2800" b="1" dirty="0">
                <a:solidFill>
                  <a:schemeClr val="bg1"/>
                </a:solidFill>
                <a:latin typeface="Calibri" pitchFamily="34" charset="0"/>
                <a:ea typeface="宋体" charset="-122"/>
              </a:rPr>
              <a:t>让我们怀一颗敏感的心，</a:t>
            </a:r>
          </a:p>
          <a:p>
            <a:pPr lvl="0" eaLnBrk="0" hangingPunct="0">
              <a:spcBef>
                <a:spcPct val="50000"/>
              </a:spcBef>
            </a:pPr>
            <a:r>
              <a:rPr lang="zh-CN" altLang="en-US" sz="2800" b="1" dirty="0">
                <a:solidFill>
                  <a:schemeClr val="bg1"/>
                </a:solidFill>
                <a:latin typeface="Calibri" pitchFamily="34" charset="0"/>
                <a:ea typeface="宋体" charset="-122"/>
              </a:rPr>
              <a:t>一颗责任的心，</a:t>
            </a:r>
          </a:p>
          <a:p>
            <a:pPr lvl="0" eaLnBrk="0" hangingPunct="0">
              <a:spcBef>
                <a:spcPct val="50000"/>
              </a:spcBef>
            </a:pPr>
            <a:r>
              <a:rPr lang="zh-CN" altLang="en-US" sz="2800" b="1" dirty="0">
                <a:solidFill>
                  <a:schemeClr val="bg1"/>
                </a:solidFill>
                <a:latin typeface="Calibri" pitchFamily="34" charset="0"/>
                <a:ea typeface="宋体" charset="-122"/>
              </a:rPr>
              <a:t>一颗善良的心，</a:t>
            </a:r>
          </a:p>
          <a:p>
            <a:pPr lvl="0" eaLnBrk="0" hangingPunct="0">
              <a:spcBef>
                <a:spcPct val="50000"/>
              </a:spcBef>
            </a:pPr>
            <a:r>
              <a:rPr lang="zh-CN" altLang="en-US" sz="2800" b="1" dirty="0">
                <a:solidFill>
                  <a:schemeClr val="bg1"/>
                </a:solidFill>
                <a:latin typeface="Calibri" pitchFamily="34" charset="0"/>
                <a:ea typeface="宋体" charset="-122"/>
              </a:rPr>
              <a:t>一颗对生命敬畏的心，</a:t>
            </a:r>
          </a:p>
          <a:p>
            <a:pPr lvl="0" eaLnBrk="0" hangingPunct="0">
              <a:spcBef>
                <a:spcPct val="50000"/>
              </a:spcBef>
            </a:pPr>
            <a:r>
              <a:rPr lang="zh-CN" altLang="en-US" sz="2800" b="1" dirty="0">
                <a:solidFill>
                  <a:schemeClr val="bg1"/>
                </a:solidFill>
                <a:latin typeface="Calibri" pitchFamily="34" charset="0"/>
                <a:ea typeface="宋体" charset="-122"/>
              </a:rPr>
              <a:t>做好学校安全教育工作，</a:t>
            </a:r>
          </a:p>
          <a:p>
            <a:pPr lvl="0" eaLnBrk="0" hangingPunct="0">
              <a:spcBef>
                <a:spcPct val="50000"/>
              </a:spcBef>
            </a:pPr>
            <a:r>
              <a:rPr lang="zh-CN" altLang="en-US" sz="2800" b="1" dirty="0">
                <a:solidFill>
                  <a:schemeClr val="bg1"/>
                </a:solidFill>
                <a:latin typeface="Calibri" pitchFamily="34" charset="0"/>
                <a:ea typeface="宋体" charset="-122"/>
              </a:rPr>
              <a:t>为孩子为每一个鲜活而美丽生命的成长护航。</a:t>
            </a:r>
          </a:p>
        </p:txBody>
      </p:sp>
      <p:sp>
        <p:nvSpPr>
          <p:cNvPr id="88067" name="灯片编号占位符 3"/>
          <p:cNvSpPr txBox="1">
            <a:spLocks noGrp="1"/>
          </p:cNvSpPr>
          <p:nvPr/>
        </p:nvSpPr>
        <p:spPr>
          <a:xfrm>
            <a:off x="9829800" y="6410325"/>
            <a:ext cx="708025" cy="363538"/>
          </a:xfrm>
          <a:prstGeom prst="rect">
            <a:avLst/>
          </a:prstGeom>
          <a:noFill/>
          <a:ln w="9525">
            <a:noFill/>
          </a:ln>
        </p:spPr>
        <p:txBody>
          <a:bodyPr anchor="t"/>
          <a:lstStyle/>
          <a:p>
            <a:pPr lvl="0" algn="r" eaLnBrk="0" hangingPunct="0"/>
            <a:fld id="{9A0DB2DC-4C9A-4742-B13C-FB6460FD3503}" type="slidenum">
              <a:rPr lang="en-US" altLang="x-none" sz="1200" dirty="0">
                <a:solidFill>
                  <a:srgbClr val="0C61AE"/>
                </a:solidFill>
                <a:latin typeface="Calibri" pitchFamily="34" charset="0"/>
                <a:ea typeface="宋体" charset="-122"/>
              </a:rPr>
              <a:pPr lvl="0" algn="r" eaLnBrk="0" hangingPunct="0"/>
              <a:t>85</a:t>
            </a:fld>
            <a:endParaRPr lang="en-US" altLang="x-none" sz="1200" dirty="0">
              <a:solidFill>
                <a:srgbClr val="0C61AE"/>
              </a:solidFill>
              <a:latin typeface="Calibri" pitchFamily="34" charset="0"/>
              <a:ea typeface="宋体" charset="-122"/>
            </a:endParaRPr>
          </a:p>
        </p:txBody>
      </p:sp>
      <p:sp>
        <p:nvSpPr>
          <p:cNvPr id="3" name="内容占位符 2"/>
          <p:cNvSpPr>
            <a:spLocks noGrp="1"/>
          </p:cNvSpPr>
          <p:nvPr>
            <p:ph/>
          </p:nvPr>
        </p:nvSpPr>
        <p:spPr>
          <a:xfrm>
            <a:off x="7986713" y="800100"/>
            <a:ext cx="3373438" cy="4902200"/>
          </a:xfrm>
          <a:ln>
            <a:miter/>
          </a:ln>
        </p:spPr>
        <p:txBody>
          <a:bodyPr anchor="t"/>
          <a:lstStyle/>
          <a:p>
            <a:pPr marL="0" indent="0" fontAlgn="auto">
              <a:buNone/>
            </a:pPr>
            <a:r>
              <a:rPr lang="zh-CN" altLang="en-US" sz="2800" b="1" strike="noStrike" noProof="1">
                <a:solidFill>
                  <a:schemeClr val="accent1"/>
                </a:solidFill>
                <a:effectLst>
                  <a:outerShdw blurRad="38100" dist="25400" dir="5400000" algn="ctr" rotWithShape="0">
                    <a:srgbClr val="6E747A">
                      <a:alpha val="43000"/>
                    </a:srgbClr>
                  </a:outerShdw>
                </a:effectLst>
                <a:ea typeface="方正姚体"/>
                <a:sym typeface="+mn-ea"/>
              </a:rPr>
              <a:t>行政问责也好、法律追究也罢；来自于家长、社会的压力足以使我们苟延残喘。其实我认为这还不是全部。。。</a:t>
            </a:r>
          </a:p>
          <a:p>
            <a:pPr marL="0" indent="0" fontAlgn="auto">
              <a:buNone/>
            </a:pPr>
            <a:endParaRPr lang="zh-CN" altLang="en-US" sz="2800" b="1" strike="noStrike" noProof="1">
              <a:solidFill>
                <a:schemeClr val="accent1"/>
              </a:solidFill>
              <a:effectLst>
                <a:outerShdw blurRad="38100" dist="25400" dir="5400000" algn="ctr" rotWithShape="0">
                  <a:srgbClr val="6E747A">
                    <a:alpha val="43000"/>
                  </a:srgbClr>
                </a:outerShdw>
              </a:effectLst>
              <a:ea typeface="方正姚体"/>
              <a:sym typeface="+mn-ea"/>
            </a:endParaRPr>
          </a:p>
          <a:p>
            <a:pPr marL="0" indent="0" fontAlgn="auto">
              <a:buNone/>
            </a:pPr>
            <a:endParaRPr lang="zh-CN" altLang="en-US" sz="2800" b="1" strike="noStrike" noProof="1">
              <a:solidFill>
                <a:schemeClr val="accent1"/>
              </a:solidFill>
              <a:effectLst>
                <a:outerShdw blurRad="38100" dist="25400" dir="5400000" algn="ctr" rotWithShape="0">
                  <a:srgbClr val="6E747A">
                    <a:alpha val="43000"/>
                  </a:srgbClr>
                </a:outerShdw>
              </a:effectLst>
              <a:ea typeface="宋体" charset="0"/>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62147"/>
                                        </p:tgtEl>
                                        <p:attrNameLst>
                                          <p:attrName>style.visibility</p:attrName>
                                        </p:attrNameLst>
                                      </p:cBhvr>
                                      <p:to>
                                        <p:strVal val="visible"/>
                                      </p:to>
                                    </p:set>
                                    <p:anim calcmode="lin" valueType="num">
                                      <p:cBhvr>
                                        <p:cTn id="7" dur="1000" fill="hold"/>
                                        <p:tgtEl>
                                          <p:spTgt spid="262147"/>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262147"/>
                                        </p:tgtEl>
                                        <p:attrNameLst>
                                          <p:attrName>ppt_y</p:attrName>
                                        </p:attrNameLst>
                                      </p:cBhvr>
                                      <p:tavLst>
                                        <p:tav tm="0">
                                          <p:val>
                                            <p:strVal val="#ppt_y"/>
                                          </p:val>
                                        </p:tav>
                                        <p:tav tm="100000">
                                          <p:val>
                                            <p:strVal val="#ppt_y"/>
                                          </p:val>
                                        </p:tav>
                                      </p:tavLst>
                                    </p:anim>
                                    <p:anim calcmode="lin" valueType="num">
                                      <p:cBhvr>
                                        <p:cTn id="9" dur="1000" fill="hold"/>
                                        <p:tgtEl>
                                          <p:spTgt spid="262147"/>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26214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262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38605" y="3535045"/>
            <a:ext cx="8143240" cy="573042"/>
          </a:xfrm>
          <a:prstGeom prst="rect">
            <a:avLst/>
          </a:prstGeom>
          <a:noFill/>
        </p:spPr>
        <p:txBody>
          <a:bodyPr wrap="square" rtlCol="0" anchor="t">
            <a:spAutoFit/>
          </a:bodyPr>
          <a:lstStyle/>
          <a:p>
            <a:pPr fontAlgn="base">
              <a:lnSpc>
                <a:spcPct val="130000"/>
              </a:lnSpc>
            </a:pPr>
            <a:r>
              <a:rPr lang="zh-CN" altLang="en-US" sz="2800" b="1" dirty="0" smtClean="0">
                <a:ln w="12700">
                  <a:solidFill>
                    <a:schemeClr val="accent3">
                      <a:lumMod val="50000"/>
                    </a:schemeClr>
                  </a:solidFill>
                  <a:prstDash val="solid"/>
                </a:ln>
                <a:solidFill>
                  <a:schemeClr val="accent5">
                    <a:lumMod val="60000"/>
                    <a:lumOff val="40000"/>
                  </a:schemeClr>
                </a:solidFill>
                <a:effectLst>
                  <a:innerShdw blurRad="177800">
                    <a:schemeClr val="accent3">
                      <a:lumMod val="50000"/>
                    </a:schemeClr>
                  </a:innerShdw>
                </a:effectLst>
                <a:latin typeface="新宋体" charset="0"/>
                <a:ea typeface="新宋体" charset="0"/>
                <a:cs typeface="+mn-ea"/>
                <a:sym typeface="+mn-ea"/>
              </a:rPr>
              <a:t>邮箱</a:t>
            </a:r>
            <a:r>
              <a:rPr lang="zh-CN" altLang="en-US" sz="2800" b="1" dirty="0">
                <a:ln w="12700">
                  <a:solidFill>
                    <a:schemeClr val="accent3">
                      <a:lumMod val="50000"/>
                    </a:schemeClr>
                  </a:solidFill>
                  <a:prstDash val="solid"/>
                </a:ln>
                <a:solidFill>
                  <a:schemeClr val="accent5">
                    <a:lumMod val="60000"/>
                    <a:lumOff val="40000"/>
                  </a:schemeClr>
                </a:solidFill>
                <a:effectLst>
                  <a:innerShdw blurRad="177800">
                    <a:schemeClr val="accent3">
                      <a:lumMod val="50000"/>
                    </a:schemeClr>
                  </a:innerShdw>
                </a:effectLst>
                <a:latin typeface="新宋体" charset="0"/>
                <a:ea typeface="新宋体" charset="0"/>
                <a:cs typeface="+mn-ea"/>
                <a:sym typeface="+mn-ea"/>
              </a:rPr>
              <a:t>：   13513710767@163.com </a:t>
            </a:r>
            <a:endParaRPr lang="zh-CN" altLang="en-US" sz="2800" b="1" strike="noStrike" noProof="1">
              <a:ln w="12700">
                <a:solidFill>
                  <a:schemeClr val="accent3">
                    <a:lumMod val="50000"/>
                  </a:schemeClr>
                </a:solidFill>
                <a:prstDash val="solid"/>
              </a:ln>
              <a:solidFill>
                <a:schemeClr val="accent5">
                  <a:lumMod val="60000"/>
                  <a:lumOff val="40000"/>
                </a:schemeClr>
              </a:solidFill>
              <a:effectLst>
                <a:innerShdw blurRad="177800">
                  <a:schemeClr val="accent3">
                    <a:lumMod val="50000"/>
                  </a:schemeClr>
                </a:innerShdw>
              </a:effectLst>
              <a:latin typeface="新宋体" charset="0"/>
              <a:ea typeface="新宋体" charset="0"/>
              <a:cs typeface="+mn-ea"/>
              <a:sym typeface="+mn-ea"/>
            </a:endParaRPr>
          </a:p>
        </p:txBody>
      </p:sp>
      <p:sp>
        <p:nvSpPr>
          <p:cNvPr id="3" name="文本框 2"/>
          <p:cNvSpPr txBox="1"/>
          <p:nvPr/>
        </p:nvSpPr>
        <p:spPr>
          <a:xfrm>
            <a:off x="522547" y="181436"/>
            <a:ext cx="6654162" cy="3576320"/>
          </a:xfrm>
          <a:prstGeom prst="rect">
            <a:avLst/>
          </a:prstGeom>
          <a:noFill/>
        </p:spPr>
        <p:txBody>
          <a:bodyPr wrap="square" rtlCol="0" anchor="t">
            <a:spAutoFit/>
            <a:scene3d>
              <a:camera prst="orthographicFront"/>
              <a:lightRig rig="threePt" dir="t"/>
            </a:scene3d>
          </a:bodyPr>
          <a:lstStyle/>
          <a:p>
            <a:pPr fontAlgn="base">
              <a:lnSpc>
                <a:spcPct val="130000"/>
              </a:lnSpc>
            </a:pPr>
            <a:r>
              <a:rPr lang="zh-CN" altLang="en-US" sz="4400" b="1" dirty="0">
                <a:ln w="12700" cmpd="sng">
                  <a:solidFill>
                    <a:schemeClr val="accent4"/>
                  </a:solidFill>
                  <a:prstDash val="solid"/>
                </a:ln>
                <a:solidFill>
                  <a:srgbClr val="FF0000"/>
                </a:solidFill>
                <a:effectLst/>
                <a:latin typeface="楷体" charset="0"/>
                <a:ea typeface="楷体" charset="0"/>
                <a:sym typeface="+mn-ea"/>
              </a:rPr>
              <a:t>祝您：</a:t>
            </a:r>
            <a:br>
              <a:rPr lang="zh-CN" altLang="en-US" sz="4400" b="1" dirty="0">
                <a:ln w="12700" cmpd="sng">
                  <a:solidFill>
                    <a:schemeClr val="accent4"/>
                  </a:solidFill>
                  <a:prstDash val="solid"/>
                </a:ln>
                <a:solidFill>
                  <a:srgbClr val="FF0000"/>
                </a:solidFill>
                <a:effectLst/>
                <a:latin typeface="楷体" charset="0"/>
                <a:ea typeface="楷体" charset="0"/>
                <a:sym typeface="+mn-ea"/>
              </a:rPr>
            </a:br>
            <a:r>
              <a:rPr lang="zh-CN" altLang="en-US" sz="4400" b="1" dirty="0">
                <a:ln w="12700" cmpd="sng">
                  <a:solidFill>
                    <a:schemeClr val="accent4"/>
                  </a:solidFill>
                  <a:prstDash val="solid"/>
                </a:ln>
                <a:solidFill>
                  <a:srgbClr val="FF0000"/>
                </a:solidFill>
                <a:effectLst/>
                <a:latin typeface="楷体" charset="0"/>
                <a:ea typeface="楷体" charset="0"/>
                <a:sym typeface="+mn-ea"/>
              </a:rPr>
              <a:t>    工作生活愉快</a:t>
            </a:r>
            <a:br>
              <a:rPr lang="zh-CN" altLang="en-US" sz="4400" b="1" dirty="0">
                <a:ln w="12700" cmpd="sng">
                  <a:solidFill>
                    <a:schemeClr val="accent4"/>
                  </a:solidFill>
                  <a:prstDash val="solid"/>
                </a:ln>
                <a:solidFill>
                  <a:srgbClr val="FF0000"/>
                </a:solidFill>
                <a:effectLst/>
                <a:latin typeface="楷体" charset="0"/>
                <a:ea typeface="楷体" charset="0"/>
                <a:sym typeface="+mn-ea"/>
              </a:rPr>
            </a:br>
            <a:r>
              <a:rPr lang="zh-CN" altLang="en-US" sz="4400" b="1" dirty="0">
                <a:ln w="12700" cmpd="sng">
                  <a:solidFill>
                    <a:schemeClr val="accent4"/>
                  </a:solidFill>
                  <a:prstDash val="solid"/>
                </a:ln>
                <a:solidFill>
                  <a:srgbClr val="FF0000"/>
                </a:solidFill>
                <a:effectLst/>
                <a:latin typeface="楷体" charset="0"/>
                <a:ea typeface="楷体" charset="0"/>
                <a:sym typeface="+mn-ea"/>
              </a:rPr>
              <a:t>        阖家幸福平安</a:t>
            </a:r>
            <a:r>
              <a:rPr lang="zh-CN" altLang="en-US" sz="4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charset="-122"/>
                <a:sym typeface="+mn-ea"/>
              </a:rPr>
              <a:t/>
            </a:r>
            <a:br>
              <a:rPr lang="zh-CN" altLang="en-US" sz="4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charset="-122"/>
                <a:sym typeface="+mn-ea"/>
              </a:rPr>
            </a:br>
            <a:endParaRPr lang="zh-CN" altLang="en-US" sz="4400" b="1" strike="noStrike" noProof="1"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charset="-122"/>
              <a:ea typeface="微软雅黑" pitchFamily="34" charset="-122"/>
              <a:sym typeface="+mn-ea"/>
            </a:endParaRPr>
          </a:p>
        </p:txBody>
      </p:sp>
      <p:pic>
        <p:nvPicPr>
          <p:cNvPr id="4" name="图片 3"/>
          <p:cNvPicPr>
            <a:picLocks noChangeAspect="1"/>
          </p:cNvPicPr>
          <p:nvPr/>
        </p:nvPicPr>
        <p:blipFill>
          <a:blip r:embed="rId2"/>
          <a:stretch>
            <a:fillRect/>
          </a:stretch>
        </p:blipFill>
        <p:spPr>
          <a:xfrm>
            <a:off x="7735570" y="12700"/>
            <a:ext cx="4415790" cy="5664835"/>
          </a:xfrm>
          <a:prstGeom prst="rect">
            <a:avLst/>
          </a:prstGeom>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807710" y="1053465"/>
            <a:ext cx="3059430" cy="400050"/>
          </a:xfrm>
          <a:prstGeom prst="rect">
            <a:avLst/>
          </a:prstGeom>
          <a:noFill/>
        </p:spPr>
        <p:txBody>
          <a:bodyPr anchor="ctr"/>
          <a:lstStyle/>
          <a:p>
            <a:pPr lvl="0" eaLnBrk="1" hangingPunct="1">
              <a:lnSpc>
                <a:spcPct val="90000"/>
              </a:lnSpc>
            </a:pPr>
            <a:r>
              <a:rPr lang="zh-CN" altLang="en-US" sz="2400" dirty="0">
                <a:solidFill>
                  <a:srgbClr val="D02942"/>
                </a:solidFill>
                <a:latin typeface="华文细黑" pitchFamily="2" charset="-122"/>
                <a:ea typeface="华文细黑" pitchFamily="2" charset="-122"/>
              </a:rPr>
              <a:t>地震</a:t>
            </a:r>
          </a:p>
        </p:txBody>
      </p:sp>
      <p:sp>
        <p:nvSpPr>
          <p:cNvPr id="18" name="文本框 17"/>
          <p:cNvSpPr txBox="1"/>
          <p:nvPr/>
        </p:nvSpPr>
        <p:spPr>
          <a:xfrm>
            <a:off x="5819140" y="4471035"/>
            <a:ext cx="3059430" cy="400050"/>
          </a:xfrm>
          <a:prstGeom prst="rect">
            <a:avLst/>
          </a:prstGeom>
          <a:noFill/>
        </p:spPr>
        <p:txBody>
          <a:bodyPr anchor="ctr"/>
          <a:lstStyle/>
          <a:p>
            <a:pPr lvl="0" eaLnBrk="1" hangingPunct="1">
              <a:lnSpc>
                <a:spcPct val="90000"/>
              </a:lnSpc>
            </a:pPr>
            <a:r>
              <a:rPr lang="zh-CN" sz="2400" dirty="0">
                <a:solidFill>
                  <a:srgbClr val="D02942"/>
                </a:solidFill>
                <a:latin typeface="华文细黑" pitchFamily="2" charset="-122"/>
                <a:ea typeface="华文细黑" pitchFamily="2" charset="-122"/>
              </a:rPr>
              <a:t>火灾</a:t>
            </a:r>
          </a:p>
        </p:txBody>
      </p:sp>
      <p:sp>
        <p:nvSpPr>
          <p:cNvPr id="19" name="文本框 18"/>
          <p:cNvSpPr txBox="1"/>
          <p:nvPr/>
        </p:nvSpPr>
        <p:spPr>
          <a:xfrm>
            <a:off x="5786755" y="3531870"/>
            <a:ext cx="3059430" cy="400050"/>
          </a:xfrm>
          <a:prstGeom prst="rect">
            <a:avLst/>
          </a:prstGeom>
          <a:noFill/>
        </p:spPr>
        <p:txBody>
          <a:bodyPr anchor="ctr"/>
          <a:lstStyle/>
          <a:p>
            <a:pPr lvl="0" eaLnBrk="1" hangingPunct="1">
              <a:lnSpc>
                <a:spcPct val="90000"/>
              </a:lnSpc>
            </a:pPr>
            <a:r>
              <a:rPr lang="zh-CN" sz="2400" dirty="0">
                <a:solidFill>
                  <a:srgbClr val="D02942"/>
                </a:solidFill>
                <a:latin typeface="华文细黑" pitchFamily="2" charset="-122"/>
                <a:ea typeface="华文细黑" pitchFamily="2" charset="-122"/>
              </a:rPr>
              <a:t>传染病</a:t>
            </a:r>
          </a:p>
        </p:txBody>
      </p:sp>
      <p:sp>
        <p:nvSpPr>
          <p:cNvPr id="20" name="文本框 19"/>
          <p:cNvSpPr txBox="1"/>
          <p:nvPr/>
        </p:nvSpPr>
        <p:spPr>
          <a:xfrm>
            <a:off x="5807075" y="5347335"/>
            <a:ext cx="3059430" cy="400050"/>
          </a:xfrm>
          <a:prstGeom prst="rect">
            <a:avLst/>
          </a:prstGeom>
          <a:noFill/>
        </p:spPr>
        <p:txBody>
          <a:bodyPr anchor="ctr"/>
          <a:lstStyle/>
          <a:p>
            <a:pPr lvl="0" eaLnBrk="1" hangingPunct="1">
              <a:lnSpc>
                <a:spcPct val="90000"/>
              </a:lnSpc>
            </a:pPr>
            <a:r>
              <a:rPr lang="zh-CN" sz="2400" dirty="0">
                <a:solidFill>
                  <a:srgbClr val="D02942"/>
                </a:solidFill>
                <a:latin typeface="华文细黑" pitchFamily="2" charset="-122"/>
                <a:ea typeface="华文细黑" pitchFamily="2" charset="-122"/>
              </a:rPr>
              <a:t>拥挤与踩踏</a:t>
            </a:r>
          </a:p>
        </p:txBody>
      </p:sp>
      <p:sp>
        <p:nvSpPr>
          <p:cNvPr id="22" name="任意多边形 21"/>
          <p:cNvSpPr/>
          <p:nvPr/>
        </p:nvSpPr>
        <p:spPr>
          <a:xfrm>
            <a:off x="5104765" y="918845"/>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1</a:t>
            </a:r>
            <a:endParaRPr lang="zh-CN" altLang="en-US" sz="3200" dirty="0">
              <a:solidFill>
                <a:srgbClr val="FFFFFF"/>
              </a:solidFill>
              <a:latin typeface="Times New Roman" pitchFamily="18" charset="0"/>
              <a:ea typeface="幼圆" pitchFamily="49" charset="-122"/>
            </a:endParaRPr>
          </a:p>
        </p:txBody>
      </p:sp>
      <p:sp>
        <p:nvSpPr>
          <p:cNvPr id="23" name="任意多边形 22"/>
          <p:cNvSpPr/>
          <p:nvPr/>
        </p:nvSpPr>
        <p:spPr>
          <a:xfrm>
            <a:off x="5125085" y="1734185"/>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2</a:t>
            </a:r>
            <a:endParaRPr lang="zh-CN" altLang="en-US" sz="3200" dirty="0">
              <a:solidFill>
                <a:srgbClr val="FFFFFF"/>
              </a:solidFill>
              <a:latin typeface="Times New Roman" pitchFamily="18" charset="0"/>
              <a:ea typeface="幼圆" pitchFamily="49" charset="-122"/>
            </a:endParaRPr>
          </a:p>
        </p:txBody>
      </p:sp>
      <p:sp>
        <p:nvSpPr>
          <p:cNvPr id="24" name="任意多边形 23"/>
          <p:cNvSpPr/>
          <p:nvPr/>
        </p:nvSpPr>
        <p:spPr>
          <a:xfrm>
            <a:off x="5135245" y="2580005"/>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3</a:t>
            </a:r>
            <a:endParaRPr lang="zh-CN" altLang="en-US" sz="3200" dirty="0">
              <a:solidFill>
                <a:srgbClr val="FFFFFF"/>
              </a:solidFill>
              <a:latin typeface="Times New Roman" pitchFamily="18" charset="0"/>
              <a:ea typeface="幼圆" pitchFamily="49" charset="-122"/>
            </a:endParaRPr>
          </a:p>
        </p:txBody>
      </p:sp>
      <p:sp>
        <p:nvSpPr>
          <p:cNvPr id="25" name="任意多边形 24"/>
          <p:cNvSpPr/>
          <p:nvPr/>
        </p:nvSpPr>
        <p:spPr>
          <a:xfrm>
            <a:off x="5125085" y="3426460"/>
            <a:ext cx="570865" cy="68008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4</a:t>
            </a:r>
            <a:endParaRPr lang="zh-CN" altLang="en-US" sz="3200" dirty="0">
              <a:solidFill>
                <a:srgbClr val="FFFFFF"/>
              </a:solidFill>
              <a:latin typeface="Times New Roman" pitchFamily="18" charset="0"/>
              <a:ea typeface="幼圆" pitchFamily="49" charset="-122"/>
            </a:endParaRPr>
          </a:p>
        </p:txBody>
      </p:sp>
      <p:sp>
        <p:nvSpPr>
          <p:cNvPr id="3078" name="文本框 47"/>
          <p:cNvSpPr txBox="1"/>
          <p:nvPr/>
        </p:nvSpPr>
        <p:spPr>
          <a:xfrm>
            <a:off x="2988945" y="1953895"/>
            <a:ext cx="652780" cy="2357755"/>
          </a:xfrm>
          <a:prstGeom prst="rect">
            <a:avLst/>
          </a:prstGeom>
          <a:noFill/>
          <a:ln w="9525">
            <a:noFill/>
            <a:miter/>
          </a:ln>
        </p:spPr>
        <p:txBody>
          <a:bodyPr anchor="ctr"/>
          <a:lstStyle/>
          <a:p>
            <a:pPr lvl="0" eaLnBrk="1" hangingPunct="1"/>
            <a:r>
              <a:rPr lang="zh-CN" altLang="en-US" sz="3200" dirty="0">
                <a:latin typeface="华文新魏" pitchFamily="2" charset="-122"/>
                <a:ea typeface="华文新魏" pitchFamily="2" charset="-122"/>
              </a:rPr>
              <a:t>必备技能</a:t>
            </a:r>
          </a:p>
        </p:txBody>
      </p:sp>
      <p:sp>
        <p:nvSpPr>
          <p:cNvPr id="138242" name="灯片编号占位符 3"/>
          <p:cNvSpPr txBox="1">
            <a:spLocks noGrp="1"/>
          </p:cNvSpPr>
          <p:nvPr/>
        </p:nvSpPr>
        <p:spPr>
          <a:xfrm>
            <a:off x="15240" y="6112510"/>
            <a:ext cx="386080" cy="249555"/>
          </a:xfrm>
          <a:prstGeom prst="rect">
            <a:avLst/>
          </a:prstGeom>
          <a:noFill/>
          <a:ln w="9525">
            <a:noFill/>
            <a:miter/>
          </a:ln>
        </p:spPr>
        <p:txBody>
          <a:bodyPr anchor="t"/>
          <a:lstStyle/>
          <a:p>
            <a:pPr lvl="0" algn="r" eaLnBrk="0" hangingPunct="0"/>
            <a:fld id="{9A0DB2DC-4C9A-4742-B13C-FB6460FD3503}" type="slidenum">
              <a:rPr lang="en-US" altLang="x-none" sz="1200" dirty="0">
                <a:solidFill>
                  <a:srgbClr val="0C61AE"/>
                </a:solidFill>
                <a:latin typeface="Arial" charset="0"/>
                <a:ea typeface="宋体" charset="-122"/>
              </a:rPr>
              <a:pPr lvl="0" algn="r" eaLnBrk="0" hangingPunct="0"/>
              <a:t>9</a:t>
            </a:fld>
            <a:endParaRPr lang="en-US" altLang="x-none" sz="1200" dirty="0">
              <a:solidFill>
                <a:srgbClr val="0C61AE"/>
              </a:solidFill>
              <a:latin typeface="Arial" charset="0"/>
              <a:ea typeface="宋体" charset="-122"/>
            </a:endParaRPr>
          </a:p>
        </p:txBody>
      </p:sp>
      <p:sp>
        <p:nvSpPr>
          <p:cNvPr id="4" name="KSO_GT1"/>
          <p:cNvSpPr/>
          <p:nvPr/>
        </p:nvSpPr>
        <p:spPr bwMode="ltGray">
          <a:xfrm>
            <a:off x="2950845" y="1148080"/>
            <a:ext cx="697865" cy="697230"/>
          </a:xfrm>
          <a:custGeom>
            <a:avLst/>
            <a:gdLst>
              <a:gd name="T0" fmla="*/ 264 w 742"/>
              <a:gd name="T1" fmla="*/ 20 h 718"/>
              <a:gd name="T2" fmla="*/ 286 w 742"/>
              <a:gd name="T3" fmla="*/ 52 h 718"/>
              <a:gd name="T4" fmla="*/ 242 w 742"/>
              <a:gd name="T5" fmla="*/ 68 h 718"/>
              <a:gd name="T6" fmla="*/ 202 w 742"/>
              <a:gd name="T7" fmla="*/ 72 h 718"/>
              <a:gd name="T8" fmla="*/ 194 w 742"/>
              <a:gd name="T9" fmla="*/ 102 h 718"/>
              <a:gd name="T10" fmla="*/ 140 w 742"/>
              <a:gd name="T11" fmla="*/ 114 h 718"/>
              <a:gd name="T12" fmla="*/ 116 w 742"/>
              <a:gd name="T13" fmla="*/ 136 h 718"/>
              <a:gd name="T14" fmla="*/ 84 w 742"/>
              <a:gd name="T15" fmla="*/ 164 h 718"/>
              <a:gd name="T16" fmla="*/ 76 w 742"/>
              <a:gd name="T17" fmla="*/ 182 h 718"/>
              <a:gd name="T18" fmla="*/ 60 w 742"/>
              <a:gd name="T19" fmla="*/ 224 h 718"/>
              <a:gd name="T20" fmla="*/ 42 w 742"/>
              <a:gd name="T21" fmla="*/ 272 h 718"/>
              <a:gd name="T22" fmla="*/ 24 w 742"/>
              <a:gd name="T23" fmla="*/ 296 h 718"/>
              <a:gd name="T24" fmla="*/ 12 w 742"/>
              <a:gd name="T25" fmla="*/ 330 h 718"/>
              <a:gd name="T26" fmla="*/ 16 w 742"/>
              <a:gd name="T27" fmla="*/ 352 h 718"/>
              <a:gd name="T28" fmla="*/ 6 w 742"/>
              <a:gd name="T29" fmla="*/ 396 h 718"/>
              <a:gd name="T30" fmla="*/ 30 w 742"/>
              <a:gd name="T31" fmla="*/ 420 h 718"/>
              <a:gd name="T32" fmla="*/ 22 w 742"/>
              <a:gd name="T33" fmla="*/ 448 h 718"/>
              <a:gd name="T34" fmla="*/ 38 w 742"/>
              <a:gd name="T35" fmla="*/ 472 h 718"/>
              <a:gd name="T36" fmla="*/ 64 w 742"/>
              <a:gd name="T37" fmla="*/ 500 h 718"/>
              <a:gd name="T38" fmla="*/ 76 w 742"/>
              <a:gd name="T39" fmla="*/ 546 h 718"/>
              <a:gd name="T40" fmla="*/ 126 w 742"/>
              <a:gd name="T41" fmla="*/ 572 h 718"/>
              <a:gd name="T42" fmla="*/ 130 w 742"/>
              <a:gd name="T43" fmla="*/ 602 h 718"/>
              <a:gd name="T44" fmla="*/ 170 w 742"/>
              <a:gd name="T45" fmla="*/ 614 h 718"/>
              <a:gd name="T46" fmla="*/ 188 w 742"/>
              <a:gd name="T47" fmla="*/ 636 h 718"/>
              <a:gd name="T48" fmla="*/ 212 w 742"/>
              <a:gd name="T49" fmla="*/ 644 h 718"/>
              <a:gd name="T50" fmla="*/ 238 w 742"/>
              <a:gd name="T51" fmla="*/ 662 h 718"/>
              <a:gd name="T52" fmla="*/ 280 w 742"/>
              <a:gd name="T53" fmla="*/ 668 h 718"/>
              <a:gd name="T54" fmla="*/ 300 w 742"/>
              <a:gd name="T55" fmla="*/ 676 h 718"/>
              <a:gd name="T56" fmla="*/ 330 w 742"/>
              <a:gd name="T57" fmla="*/ 688 h 718"/>
              <a:gd name="T58" fmla="*/ 350 w 742"/>
              <a:gd name="T59" fmla="*/ 694 h 718"/>
              <a:gd name="T60" fmla="*/ 392 w 742"/>
              <a:gd name="T61" fmla="*/ 718 h 718"/>
              <a:gd name="T62" fmla="*/ 398 w 742"/>
              <a:gd name="T63" fmla="*/ 686 h 718"/>
              <a:gd name="T64" fmla="*/ 428 w 742"/>
              <a:gd name="T65" fmla="*/ 688 h 718"/>
              <a:gd name="T66" fmla="*/ 504 w 742"/>
              <a:gd name="T67" fmla="*/ 660 h 718"/>
              <a:gd name="T68" fmla="*/ 534 w 742"/>
              <a:gd name="T69" fmla="*/ 656 h 718"/>
              <a:gd name="T70" fmla="*/ 550 w 742"/>
              <a:gd name="T71" fmla="*/ 644 h 718"/>
              <a:gd name="T72" fmla="*/ 570 w 742"/>
              <a:gd name="T73" fmla="*/ 612 h 718"/>
              <a:gd name="T74" fmla="*/ 612 w 742"/>
              <a:gd name="T75" fmla="*/ 586 h 718"/>
              <a:gd name="T76" fmla="*/ 630 w 742"/>
              <a:gd name="T77" fmla="*/ 554 h 718"/>
              <a:gd name="T78" fmla="*/ 656 w 742"/>
              <a:gd name="T79" fmla="*/ 520 h 718"/>
              <a:gd name="T80" fmla="*/ 682 w 742"/>
              <a:gd name="T81" fmla="*/ 492 h 718"/>
              <a:gd name="T82" fmla="*/ 692 w 742"/>
              <a:gd name="T83" fmla="*/ 466 h 718"/>
              <a:gd name="T84" fmla="*/ 696 w 742"/>
              <a:gd name="T85" fmla="*/ 410 h 718"/>
              <a:gd name="T86" fmla="*/ 734 w 742"/>
              <a:gd name="T87" fmla="*/ 352 h 718"/>
              <a:gd name="T88" fmla="*/ 718 w 742"/>
              <a:gd name="T89" fmla="*/ 316 h 718"/>
              <a:gd name="T90" fmla="*/ 710 w 742"/>
              <a:gd name="T91" fmla="*/ 292 h 718"/>
              <a:gd name="T92" fmla="*/ 698 w 742"/>
              <a:gd name="T93" fmla="*/ 258 h 718"/>
              <a:gd name="T94" fmla="*/ 678 w 742"/>
              <a:gd name="T95" fmla="*/ 212 h 718"/>
              <a:gd name="T96" fmla="*/ 654 w 742"/>
              <a:gd name="T97" fmla="*/ 182 h 718"/>
              <a:gd name="T98" fmla="*/ 632 w 742"/>
              <a:gd name="T99" fmla="*/ 154 h 718"/>
              <a:gd name="T100" fmla="*/ 612 w 742"/>
              <a:gd name="T101" fmla="*/ 104 h 718"/>
              <a:gd name="T102" fmla="*/ 592 w 742"/>
              <a:gd name="T103" fmla="*/ 108 h 718"/>
              <a:gd name="T104" fmla="*/ 548 w 742"/>
              <a:gd name="T105" fmla="*/ 100 h 718"/>
              <a:gd name="T106" fmla="*/ 508 w 742"/>
              <a:gd name="T107" fmla="*/ 22 h 718"/>
              <a:gd name="T108" fmla="*/ 456 w 742"/>
              <a:gd name="T109" fmla="*/ 48 h 718"/>
              <a:gd name="T110" fmla="*/ 430 w 742"/>
              <a:gd name="T111" fmla="*/ 46 h 718"/>
              <a:gd name="T112" fmla="*/ 370 w 742"/>
              <a:gd name="T113" fmla="*/ 10 h 718"/>
              <a:gd name="T114" fmla="*/ 348 w 742"/>
              <a:gd name="T115" fmla="*/ 10 h 718"/>
              <a:gd name="T116" fmla="*/ 326 w 742"/>
              <a:gd name="T117" fmla="*/ 28 h 718"/>
              <a:gd name="T118" fmla="*/ 294 w 742"/>
              <a:gd name="T119" fmla="*/ 42 h 718"/>
              <a:gd name="T120" fmla="*/ 256 w 742"/>
              <a:gd name="T121" fmla="*/ 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solidFill>
            <a:srgbClr val="C1000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anchor="ctr"/>
          <a:lstStyle/>
          <a:p>
            <a:pPr lvl="0" algn="ctr" eaLnBrk="1" hangingPunct="1">
              <a:lnSpc>
                <a:spcPct val="120000"/>
              </a:lnSpc>
            </a:pPr>
            <a:r>
              <a:rPr lang="zh-CN" altLang="en-US" sz="3600" dirty="0">
                <a:solidFill>
                  <a:srgbClr val="FFFFFF"/>
                </a:solidFill>
                <a:latin typeface="华文新魏" pitchFamily="2" charset="-122"/>
                <a:ea typeface="华文新魏" pitchFamily="2" charset="-122"/>
              </a:rPr>
              <a:t>貮</a:t>
            </a:r>
          </a:p>
        </p:txBody>
      </p:sp>
      <p:sp>
        <p:nvSpPr>
          <p:cNvPr id="2" name="任意多边形 1"/>
          <p:cNvSpPr/>
          <p:nvPr/>
        </p:nvSpPr>
        <p:spPr>
          <a:xfrm>
            <a:off x="5140325" y="4333875"/>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5</a:t>
            </a:r>
          </a:p>
        </p:txBody>
      </p:sp>
      <p:sp>
        <p:nvSpPr>
          <p:cNvPr id="3" name="任意多边形 2"/>
          <p:cNvSpPr/>
          <p:nvPr/>
        </p:nvSpPr>
        <p:spPr>
          <a:xfrm>
            <a:off x="5139055" y="5177155"/>
            <a:ext cx="560705" cy="649605"/>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D02942"/>
          </a:solidFill>
          <a:ln w="12700" cap="flat" cmpd="sng" algn="ctr">
            <a:noFill/>
            <a:prstDash val="solid"/>
            <a:miter lim="800000"/>
          </a:ln>
          <a:effectLst/>
        </p:spPr>
        <p:txBody>
          <a:bodyPr anchor="ctr"/>
          <a:lstStyle/>
          <a:p>
            <a:pPr lvl="0" algn="ctr" eaLnBrk="1" hangingPunct="1"/>
            <a:r>
              <a:rPr lang="en-US" altLang="zh-CN" sz="3200" dirty="0">
                <a:solidFill>
                  <a:srgbClr val="FFFFFF"/>
                </a:solidFill>
                <a:latin typeface="Times New Roman" pitchFamily="18" charset="0"/>
                <a:ea typeface="幼圆" pitchFamily="49" charset="-122"/>
              </a:rPr>
              <a:t>6</a:t>
            </a:r>
          </a:p>
        </p:txBody>
      </p:sp>
      <p:sp>
        <p:nvSpPr>
          <p:cNvPr id="5" name="文本框 4"/>
          <p:cNvSpPr txBox="1"/>
          <p:nvPr/>
        </p:nvSpPr>
        <p:spPr>
          <a:xfrm>
            <a:off x="5822950" y="2701290"/>
            <a:ext cx="3059430" cy="400050"/>
          </a:xfrm>
          <a:prstGeom prst="rect">
            <a:avLst/>
          </a:prstGeom>
          <a:noFill/>
        </p:spPr>
        <p:txBody>
          <a:bodyPr anchor="ctr"/>
          <a:lstStyle/>
          <a:p>
            <a:pPr lvl="0" eaLnBrk="1" hangingPunct="1">
              <a:lnSpc>
                <a:spcPct val="90000"/>
              </a:lnSpc>
            </a:pPr>
            <a:r>
              <a:rPr lang="zh-CN" altLang="en-US" sz="2400" dirty="0">
                <a:solidFill>
                  <a:srgbClr val="D02942"/>
                </a:solidFill>
                <a:latin typeface="华文细黑" pitchFamily="2" charset="-122"/>
                <a:ea typeface="华文细黑" pitchFamily="2" charset="-122"/>
              </a:rPr>
              <a:t>腔隙阻塞意外的处理</a:t>
            </a:r>
          </a:p>
        </p:txBody>
      </p:sp>
      <p:sp>
        <p:nvSpPr>
          <p:cNvPr id="6" name="文本框 5"/>
          <p:cNvSpPr txBox="1"/>
          <p:nvPr/>
        </p:nvSpPr>
        <p:spPr>
          <a:xfrm>
            <a:off x="5795645" y="1878330"/>
            <a:ext cx="3059430" cy="400050"/>
          </a:xfrm>
          <a:prstGeom prst="rect">
            <a:avLst/>
          </a:prstGeom>
          <a:noFill/>
        </p:spPr>
        <p:txBody>
          <a:bodyPr anchor="ctr"/>
          <a:lstStyle/>
          <a:p>
            <a:pPr lvl="0" eaLnBrk="1" hangingPunct="1">
              <a:lnSpc>
                <a:spcPct val="90000"/>
              </a:lnSpc>
            </a:pPr>
            <a:r>
              <a:rPr lang="zh-CN" altLang="en-US" sz="2400" dirty="0">
                <a:solidFill>
                  <a:srgbClr val="D02942"/>
                </a:solidFill>
                <a:latin typeface="华文细黑" pitchFamily="2" charset="-122"/>
                <a:ea typeface="华文细黑" pitchFamily="2" charset="-122"/>
              </a:rPr>
              <a:t>应急救护</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SLIDE_ID" val="diagram160068_3"/>
  <p:tag name="KSO_WM_SLIDE_INDEX" val="3"/>
  <p:tag name="KSO_WM_SLIDE_ITEM_CNT" val="3"/>
  <p:tag name="KSO_WM_SLIDE_LAYOUT" val="m_a"/>
  <p:tag name="KSO_WM_SLIDE_LAYOUT_CNT" val="1_1"/>
  <p:tag name="KSO_WM_SLIDE_TYPE" val="text"/>
  <p:tag name="KSO_WM_BEAUTIFY_FLAG" val="#wm#"/>
  <p:tag name="KSO_WM_SLIDE_POSITION" val="101*178"/>
  <p:tag name="KSO_WM_SLIDE_SIZE" val="759*120"/>
  <p:tag name="KSO_WM_TEMPLATE_CATEGORY" val="diagram"/>
  <p:tag name="KSO_WM_TEMPLATE_INDEX" val="160068"/>
  <p:tag name="KSO_WM_DIAGRAM_GROUP_CODE" val="m1-1"/>
  <p:tag name="KSO_WM_TAG_VERSION" val="1.0"/>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i"/>
  <p:tag name="KSO_WM_UNIT_INDEX" val="1_1"/>
  <p:tag name="KSO_WM_UNIT_ID" val="diagram160068_3*m_i*1_1"/>
  <p:tag name="KSO_WM_UNIT_CLEAR" val="1"/>
  <p:tag name="KSO_WM_UNIT_LAYERLEVEL" val="1_1"/>
  <p:tag name="KSO_WM_DIAGRAM_GROUP_CODE" val="m1-1"/>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h_f"/>
  <p:tag name="KSO_WM_UNIT_INDEX" val="1_2_1"/>
  <p:tag name="KSO_WM_UNIT_ID" val="diagram160068_3*m_h_f*1_2_1"/>
  <p:tag name="KSO_WM_UNIT_CLEAR" val="1"/>
  <p:tag name="KSO_WM_UNIT_LAYERLEVEL" val="1_1_1"/>
  <p:tag name="KSO_WM_UNIT_VALUE" val="50"/>
  <p:tag name="KSO_WM_UNIT_HIGHLIGHT" val="0"/>
  <p:tag name="KSO_WM_UNIT_COMPATIBLE" val="0"/>
  <p:tag name="KSO_WM_UNIT_PRESET_TEXT_INDEX" val="4"/>
  <p:tag name="KSO_WM_UNIT_PRESET_TEXT_LEN" val="25"/>
  <p:tag name="KSO_WM_DIAGRAM_GROUP_CODE" val="m1-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i"/>
  <p:tag name="KSO_WM_UNIT_INDEX" val="1_2"/>
  <p:tag name="KSO_WM_UNIT_ID" val="diagram160068_3*m_i*1_2"/>
  <p:tag name="KSO_WM_UNIT_CLEAR" val="1"/>
  <p:tag name="KSO_WM_UNIT_LAYERLEVEL" val="1_1"/>
  <p:tag name="KSO_WM_DIAGRAM_GROUP_CODE" val="m1-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h_f"/>
  <p:tag name="KSO_WM_UNIT_INDEX" val="1_3_1"/>
  <p:tag name="KSO_WM_UNIT_ID" val="diagram160068_3*m_h_f*1_3_1"/>
  <p:tag name="KSO_WM_UNIT_CLEAR" val="1"/>
  <p:tag name="KSO_WM_UNIT_LAYERLEVEL" val="1_1_1"/>
  <p:tag name="KSO_WM_UNIT_VALUE" val="50"/>
  <p:tag name="KSO_WM_UNIT_HIGHLIGHT" val="0"/>
  <p:tag name="KSO_WM_UNIT_COMPATIBLE" val="0"/>
  <p:tag name="KSO_WM_UNIT_PRESET_TEXT_INDEX" val="4"/>
  <p:tag name="KSO_WM_UNIT_PRESET_TEXT_LEN" val="25"/>
  <p:tag name="KSO_WM_DIAGRAM_GROUP_CODE" val="m1-1"/>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RELATE_UNITID" val="258*m*1"/>
  <p:tag name="KSO_WM_UNIT_TYPE" val="a"/>
  <p:tag name="KSO_WM_UNIT_INDEX" val="1"/>
  <p:tag name="KSO_WM_UNIT_ID" val="diagram160068_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h_f"/>
  <p:tag name="KSO_WM_UNIT_INDEX" val="1_1_1"/>
  <p:tag name="KSO_WM_UNIT_ID" val="diagram160068_3*m_h_f*1_1_1"/>
  <p:tag name="KSO_WM_UNIT_CLEAR" val="1"/>
  <p:tag name="KSO_WM_UNIT_LAYERLEVEL" val="1_1_1"/>
  <p:tag name="KSO_WM_UNIT_VALUE" val="50"/>
  <p:tag name="KSO_WM_UNIT_HIGHLIGHT" val="0"/>
  <p:tag name="KSO_WM_UNIT_COMPATIBLE" val="0"/>
  <p:tag name="KSO_WM_UNIT_PRESET_TEXT_INDEX" val="4"/>
  <p:tag name="KSO_WM_UNIT_PRESET_TEXT_LEN" val="25"/>
  <p:tag name="KSO_WM_DIAGRAM_GROUP_CODE" val="m1-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i"/>
  <p:tag name="KSO_WM_UNIT_INDEX" val="1_1"/>
  <p:tag name="KSO_WM_UNIT_ID" val="diagram160068_3*m_i*1_1"/>
  <p:tag name="KSO_WM_UNIT_CLEAR" val="1"/>
  <p:tag name="KSO_WM_UNIT_LAYERLEVEL" val="1_1"/>
  <p:tag name="KSO_WM_DIAGRAM_GROUP_CODE" val="m1-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h_f"/>
  <p:tag name="KSO_WM_UNIT_INDEX" val="1_2_1"/>
  <p:tag name="KSO_WM_UNIT_ID" val="diagram160068_3*m_h_f*1_2_1"/>
  <p:tag name="KSO_WM_UNIT_CLEAR" val="1"/>
  <p:tag name="KSO_WM_UNIT_LAYERLEVEL" val="1_1_1"/>
  <p:tag name="KSO_WM_UNIT_VALUE" val="50"/>
  <p:tag name="KSO_WM_UNIT_HIGHLIGHT" val="0"/>
  <p:tag name="KSO_WM_UNIT_COMPATIBLE" val="0"/>
  <p:tag name="KSO_WM_UNIT_PRESET_TEXT_INDEX" val="4"/>
  <p:tag name="KSO_WM_UNIT_PRESET_TEXT_LEN" val="25"/>
  <p:tag name="KSO_WM_DIAGRAM_GROUP_CODE" val="m1-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i"/>
  <p:tag name="KSO_WM_UNIT_INDEX" val="1_2"/>
  <p:tag name="KSO_WM_UNIT_ID" val="diagram160068_3*m_i*1_2"/>
  <p:tag name="KSO_WM_UNIT_CLEAR" val="1"/>
  <p:tag name="KSO_WM_UNIT_LAYERLEVEL" val="1_1"/>
  <p:tag name="KSO_WM_DIAGRAM_GROUP_CODE" val="m1-1"/>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h_f"/>
  <p:tag name="KSO_WM_UNIT_INDEX" val="1_3_1"/>
  <p:tag name="KSO_WM_UNIT_ID" val="diagram160068_3*m_h_f*1_3_1"/>
  <p:tag name="KSO_WM_UNIT_CLEAR" val="1"/>
  <p:tag name="KSO_WM_UNIT_LAYERLEVEL" val="1_1_1"/>
  <p:tag name="KSO_WM_UNIT_VALUE" val="50"/>
  <p:tag name="KSO_WM_UNIT_HIGHLIGHT" val="0"/>
  <p:tag name="KSO_WM_UNIT_COMPATIBLE" val="0"/>
  <p:tag name="KSO_WM_UNIT_PRESET_TEXT_INDEX" val="4"/>
  <p:tag name="KSO_WM_UNIT_PRESET_TEXT_LEN" val="25"/>
  <p:tag name="KSO_WM_DIAGRAM_GROUP_CODE" val="m1-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RELATE_UNITID" val="258*m*1"/>
  <p:tag name="KSO_WM_UNIT_TYPE" val="a"/>
  <p:tag name="KSO_WM_UNIT_INDEX" val="1"/>
  <p:tag name="KSO_WM_UNIT_ID" val="diagram160068_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8.xml><?xml version="1.0" encoding="utf-8"?>
<p:tagLst xmlns:a="http://schemas.openxmlformats.org/drawingml/2006/main" xmlns:r="http://schemas.openxmlformats.org/officeDocument/2006/relationships" xmlns:p="http://schemas.openxmlformats.org/presentationml/2006/main">
  <p:tag name="KSO_WM_SLIDE_ID" val="diagram160068_3"/>
  <p:tag name="KSO_WM_SLIDE_INDEX" val="3"/>
  <p:tag name="KSO_WM_SLIDE_ITEM_CNT" val="3"/>
  <p:tag name="KSO_WM_SLIDE_LAYOUT" val="m_a"/>
  <p:tag name="KSO_WM_SLIDE_LAYOUT_CNT" val="1_1"/>
  <p:tag name="KSO_WM_SLIDE_TYPE" val="text"/>
  <p:tag name="KSO_WM_BEAUTIFY_FLAG" val="#wm#"/>
  <p:tag name="KSO_WM_SLIDE_POSITION" val="101*178"/>
  <p:tag name="KSO_WM_SLIDE_SIZE" val="759*120"/>
  <p:tag name="KSO_WM_TEMPLATE_CATEGORY" val="diagram"/>
  <p:tag name="KSO_WM_TEMPLATE_INDEX" val="160068"/>
  <p:tag name="KSO_WM_DIAGRAM_GROUP_CODE" val="m1-1"/>
  <p:tag name="KSO_WM_TAG_VERSION" val="1.0"/>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68"/>
  <p:tag name="KSO_WM_UNIT_TYPE" val="m_h_f"/>
  <p:tag name="KSO_WM_UNIT_INDEX" val="1_1_1"/>
  <p:tag name="KSO_WM_UNIT_ID" val="diagram160068_3*m_h_f*1_1_1"/>
  <p:tag name="KSO_WM_UNIT_CLEAR" val="1"/>
  <p:tag name="KSO_WM_UNIT_LAYERLEVEL" val="1_1_1"/>
  <p:tag name="KSO_WM_UNIT_VALUE" val="50"/>
  <p:tag name="KSO_WM_UNIT_HIGHLIGHT" val="0"/>
  <p:tag name="KSO_WM_UNIT_COMPATIBLE" val="0"/>
  <p:tag name="KSO_WM_UNIT_PRESET_TEXT_INDEX" val="4"/>
  <p:tag name="KSO_WM_UNIT_PRESET_TEXT_LEN" val="25"/>
  <p:tag name="KSO_WM_DIAGRAM_GROUP_CODE" val="m1-1"/>
</p:tagLst>
</file>

<file path=ppt/theme/theme1.xml><?xml version="1.0" encoding="utf-8"?>
<a:theme xmlns:a="http://schemas.openxmlformats.org/drawingml/2006/main" name="3_A000120141119A01PPBG">
  <a:themeElements>
    <a:clrScheme name="自定义 225">
      <a:dk1>
        <a:srgbClr val="6D6F71"/>
      </a:dk1>
      <a:lt1>
        <a:srgbClr val="FFFFFF"/>
      </a:lt1>
      <a:dk2>
        <a:srgbClr val="6D6F71"/>
      </a:dk2>
      <a:lt2>
        <a:srgbClr val="EAF5FC"/>
      </a:lt2>
      <a:accent1>
        <a:srgbClr val="64606D"/>
      </a:accent1>
      <a:accent2>
        <a:srgbClr val="B99179"/>
      </a:accent2>
      <a:accent3>
        <a:srgbClr val="9994A6"/>
      </a:accent3>
      <a:accent4>
        <a:srgbClr val="CDB7CD"/>
      </a:accent4>
      <a:accent5>
        <a:srgbClr val="626FCC"/>
      </a:accent5>
      <a:accent6>
        <a:srgbClr val="FFC000"/>
      </a:accent6>
      <a:hlink>
        <a:srgbClr val="00B0F0"/>
      </a:hlink>
      <a:folHlink>
        <a:srgbClr val="AFB2B4"/>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5966</Words>
  <Application>WPS 演示</Application>
  <PresentationFormat>自定义</PresentationFormat>
  <Paragraphs>651</Paragraphs>
  <Slides>86</Slides>
  <Notes>2</Notes>
  <HiddenSlides>0</HiddenSlides>
  <MMClips>0</MMClips>
  <ScaleCrop>false</ScaleCrop>
  <HeadingPairs>
    <vt:vector size="4" baseType="variant">
      <vt:variant>
        <vt:lpstr>主题</vt:lpstr>
      </vt:variant>
      <vt:variant>
        <vt:i4>1</vt:i4>
      </vt:variant>
      <vt:variant>
        <vt:lpstr>幻灯片标题</vt:lpstr>
      </vt:variant>
      <vt:variant>
        <vt:i4>86</vt:i4>
      </vt:variant>
    </vt:vector>
  </HeadingPairs>
  <TitlesOfParts>
    <vt:vector size="87" baseType="lpstr">
      <vt:lpstr>3_A000120141119A01PPBG</vt:lpstr>
      <vt:lpstr>安全必备自护自救技能     </vt:lpstr>
      <vt:lpstr>幻灯片 2</vt:lpstr>
      <vt:lpstr>幻灯片 3</vt:lpstr>
      <vt:lpstr>安全</vt:lpstr>
      <vt:lpstr>安全素养三要素              素养是针对具体任务由训练和实践而获得的、能够胜任相应任务的技巧或能力。</vt:lpstr>
      <vt:lpstr> </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窗户</vt:lpstr>
      <vt:lpstr>幻灯片 24</vt:lpstr>
      <vt:lpstr>教育部印发《中小学幼儿园应急疏散演练指南》2014年2月22日以  地震疏散演练为例：七个字</vt:lpstr>
      <vt:lpstr>幻灯片 26</vt:lpstr>
      <vt:lpstr>幻灯片 27</vt:lpstr>
      <vt:lpstr>幻灯片 28</vt:lpstr>
      <vt:lpstr>  应急救护</vt:lpstr>
      <vt:lpstr>幻灯片 30</vt:lpstr>
      <vt:lpstr>基础救护</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2013年-11-4-23时   8（1）：10                          2014-3-9-4时    1（0）:24</vt:lpstr>
      <vt:lpstr>幻灯片 43</vt:lpstr>
      <vt:lpstr>如何拨打119</vt:lpstr>
      <vt:lpstr>  如何拨打120求救</vt:lpstr>
      <vt:lpstr>火灾的自救与逃生</vt:lpstr>
      <vt:lpstr>　目前最常用的结绳法一共有5种，分别是称人结、八字结、双套结、接绳结、半扣结。其中，称人结被称为绳结之王，以是在世界上最受欢迎的结绳法而广为人知。它的系法是在绳索中间打一个绳环，将绳头穿过绳环中间，绕过主绳，然后再次穿过绳环，将打结处拉近便完成，随后使绳索的末端留下足够的长度，将绳头在部分绳环上绕一圈，然后穿过绳环，将打结处拉紧并系好即宣告完成。 </vt:lpstr>
      <vt:lpstr>幻灯片 48</vt:lpstr>
      <vt:lpstr>世界各国均发生过严重的拥挤与踩踏事故。</vt:lpstr>
      <vt:lpstr>幻灯片 50</vt:lpstr>
      <vt:lpstr>幻灯片 51</vt:lpstr>
      <vt:lpstr>  案例回放 上海2014年12月31日23时35分   上海.doc </vt:lpstr>
      <vt:lpstr>       这是一个狂欢的时刻，也是一个悲伤的时刻。       上海这座中国最繁华都市以一种意想不到的方式迎来了2015年新年：潮水般的民众聚在黄浦江畔的外滩为新年倒计时，在新年还有大约25分钟就要到来的时候，死神首先来到这里，制造了一起严重的踩踏事件。       根据上海市政府1月1日陆续通报的消息，发生在外滩陈毅广场的踩踏事件造成了至少36名遇难者和为数更多的伤者。死者中年龄最小的16岁，最大的也只有36岁。他们送走了2014年，但没有如愿迎来2015年。       地上躺着一具具年轻的尸体，曾经年轻而鲜活的生命，他们身上的手机还在响个不停，“估计是来自家人的新年问候”。      与众多的世界级城市一样，这座摩登都会引入和发明了许多迎接新年的热闹花样，“外滩倒数”是其中广受欢迎的一种。在问答网站上，有人在比较上海外滩跨年倒计时与伦敦泰晤士河的活动哪一个更精彩。       因此，2014年的最后一夜，这个城市有灯光秀、音乐会、商场打折、酒吧派对、寺院撞钟，还有散布在城市各处规模不等的“倒计时”活动。       这一次，新年的倒计时与生命的倒计时同步进行。那些在狂欢的人群眼皮底下倒下、被现场施救、被送往急诊室但最终无法挽回的生命，憧憬着新年，却再也见不到新年的模样。 </vt:lpstr>
      <vt:lpstr>拥挤与踩踏</vt:lpstr>
      <vt:lpstr>拥挤与踩踏</vt:lpstr>
      <vt:lpstr>“当时还没有到零点跨年，外滩平台上人太多了，挤的都喘不过气了，大概持续了有十分钟的样子。后来不断有人晕倒，大部分都是女生，我朋友也晕倒了，后来就开始踩踏了，晕倒的人被直接踩到了，严重的都堆了好几层，我长这么大还是第一次看到有人当场吐血，太可怕了！”从事故现场出来时，遍地是散落的手机和钱包等物品，现场惨不忍睹。</vt:lpstr>
      <vt:lpstr>生命如此脆弱！！！</vt:lpstr>
      <vt:lpstr>凋零</vt:lpstr>
      <vt:lpstr>感慨：</vt:lpstr>
      <vt:lpstr>拥挤与踩踏的致死因素</vt:lpstr>
      <vt:lpstr>易发生拥挤与踩踏事故的情形</vt:lpstr>
      <vt:lpstr>拥挤与踩踏中的正确自护自救方法</vt:lpstr>
      <vt:lpstr>幻灯片 63</vt:lpstr>
      <vt:lpstr>踩踏 </vt:lpstr>
      <vt:lpstr>拥挤</vt:lpstr>
      <vt:lpstr>幻灯片 66</vt:lpstr>
      <vt:lpstr>预防踩踏需注意： </vt:lpstr>
      <vt:lpstr>幻灯片 68</vt:lpstr>
      <vt:lpstr>幻灯片 69</vt:lpstr>
      <vt:lpstr>生命第一</vt:lpstr>
      <vt:lpstr>二八法则</vt:lpstr>
      <vt:lpstr>2013年-11-4-23时   8（1）：10               2014-3-9-4时    2（0）:24</vt:lpstr>
      <vt:lpstr>幻灯片 73</vt:lpstr>
      <vt:lpstr>幻灯片 74</vt:lpstr>
      <vt:lpstr>幻灯片 75</vt:lpstr>
      <vt:lpstr>幻灯片 76</vt:lpstr>
      <vt:lpstr>幻灯片 77</vt:lpstr>
      <vt:lpstr>幻灯片 78</vt:lpstr>
      <vt:lpstr>幻灯片 79</vt:lpstr>
      <vt:lpstr>幻灯片 80</vt:lpstr>
      <vt:lpstr>关于安全意识、知识与技能培训</vt:lpstr>
      <vt:lpstr>幻灯片 82</vt:lpstr>
      <vt:lpstr>先其未然谓之防，发而止之谓之救，行而责之谓之戒，但是防为上，救次之，戒为下。         ——荀况              </vt:lpstr>
      <vt:lpstr>幻灯片 84</vt:lpstr>
      <vt:lpstr>幻灯片 85</vt:lpstr>
      <vt:lpstr>幻灯片 86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桑三博客</cp:lastModifiedBy>
  <cp:revision>29</cp:revision>
  <dcterms:created xsi:type="dcterms:W3CDTF">2016-01-08T06:53:00Z</dcterms:created>
  <dcterms:modified xsi:type="dcterms:W3CDTF">2016-07-28T01:54:57Z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